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7"/>
  </p:notesMasterIdLst>
  <p:sldIdLst>
    <p:sldId id="257" r:id="rId4"/>
    <p:sldId id="258" r:id="rId5"/>
    <p:sldId id="259" r:id="rId6"/>
    <p:sldId id="270" r:id="rId7"/>
    <p:sldId id="269" r:id="rId8"/>
    <p:sldId id="261" r:id="rId9"/>
    <p:sldId id="263" r:id="rId10"/>
    <p:sldId id="266" r:id="rId11"/>
    <p:sldId id="267" r:id="rId12"/>
    <p:sldId id="268" r:id="rId13"/>
    <p:sldId id="273" r:id="rId14"/>
    <p:sldId id="264" r:id="rId15"/>
    <p:sldId id="271" r:id="rId16"/>
  </p:sldIdLst>
  <p:sldSz cx="9144000" cy="5143500" type="screen16x9"/>
  <p:notesSz cx="6858000" cy="9144000"/>
  <p:embeddedFontLst>
    <p:embeddedFont>
      <p:font typeface="Dosis" panose="02010503020202060003" pitchFamily="2" charset="77"/>
      <p:regular r:id="rId18"/>
      <p:bold r:id="rId19"/>
    </p:embeddedFont>
    <p:embeddedFont>
      <p:font typeface="Roboto" panose="02000000000000000000" pitchFamily="2" charset="0"/>
      <p:regular r:id="rId20"/>
      <p:bold r:id="rId21"/>
      <p:italic r:id="rId22"/>
      <p:boldItalic r:id="rId23"/>
    </p:embeddedFont>
    <p:embeddedFont>
      <p:font typeface="Roboto Black" panose="02000000000000000000" pitchFamily="2" charset="0"/>
      <p:bold r:id="rId24"/>
      <p:italic r:id="rId25"/>
      <p:boldItalic r:id="rId26"/>
    </p:embeddedFont>
    <p:embeddedFont>
      <p:font typeface="Roboto Thin"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89"/>
  </p:normalViewPr>
  <p:slideViewPr>
    <p:cSldViewPr snapToGrid="0">
      <p:cViewPr varScale="1">
        <p:scale>
          <a:sx n="117" d="100"/>
          <a:sy n="117" d="100"/>
        </p:scale>
        <p:origin x="94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Master" Target="slideMasters/slideMaster3.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81EFA7-6434-8D4D-8BA2-0E9F00A01F08}" type="doc">
      <dgm:prSet loTypeId="urn:microsoft.com/office/officeart/2008/layout/VerticalCurvedList" loCatId="" qsTypeId="urn:microsoft.com/office/officeart/2005/8/quickstyle/simple3" qsCatId="simple" csTypeId="urn:microsoft.com/office/officeart/2005/8/colors/accent5_1" csCatId="accent5" phldr="1"/>
      <dgm:spPr/>
      <dgm:t>
        <a:bodyPr/>
        <a:lstStyle/>
        <a:p>
          <a:endParaRPr lang="es-MX"/>
        </a:p>
      </dgm:t>
    </dgm:pt>
    <dgm:pt modelId="{28ACD97A-229F-314F-9A01-0C9B883C90A2}">
      <dgm:prSet phldrT="[Texto]" custT="1"/>
      <dgm:spPr/>
      <dgm:t>
        <a:bodyPr/>
        <a:lstStyle/>
        <a:p>
          <a:r>
            <a:rPr lang="es-MX" sz="1500" i="1" kern="1200" dirty="0">
              <a:latin typeface="Arial"/>
              <a:ea typeface="+mn-ea"/>
              <a:cs typeface="+mn-cs"/>
            </a:rPr>
            <a:t>CoolTshirts is a clothing company with a wide variety of designs at an affordable price. Recently, the company started some marketing campaigns to increase website visits and purchases.</a:t>
          </a:r>
          <a:endParaRPr lang="es-MX" sz="1500" kern="1200" dirty="0">
            <a:latin typeface="Arial"/>
            <a:ea typeface="+mn-ea"/>
            <a:cs typeface="+mn-cs"/>
          </a:endParaRPr>
        </a:p>
      </dgm:t>
    </dgm:pt>
    <dgm:pt modelId="{5C6C8FE2-C087-334D-9B89-F1CC9B984997}" type="parTrans" cxnId="{28EF0DF0-3F70-8A48-A88E-39D6EA4B3D17}">
      <dgm:prSet/>
      <dgm:spPr/>
      <dgm:t>
        <a:bodyPr/>
        <a:lstStyle/>
        <a:p>
          <a:endParaRPr lang="es-MX"/>
        </a:p>
      </dgm:t>
    </dgm:pt>
    <dgm:pt modelId="{E6DFF4EB-0B91-584D-8DE5-2FBC40A409F8}" type="sibTrans" cxnId="{28EF0DF0-3F70-8A48-A88E-39D6EA4B3D17}">
      <dgm:prSet/>
      <dgm:spPr/>
      <dgm:t>
        <a:bodyPr/>
        <a:lstStyle/>
        <a:p>
          <a:endParaRPr lang="es-MX"/>
        </a:p>
      </dgm:t>
    </dgm:pt>
    <dgm:pt modelId="{A4C4C8AA-606C-C14F-A87F-FB3B38432F32}">
      <dgm:prSet phldrT="[Texto]" custT="1"/>
      <dgm:spPr/>
      <dgm:t>
        <a:bodyPr/>
        <a:lstStyle/>
        <a:p>
          <a:r>
            <a:rPr lang="es-MX" sz="1500" dirty="0"/>
            <a:t>The way to map customers is by using touch attribution, that is, from initial visit to purchase.</a:t>
          </a:r>
        </a:p>
      </dgm:t>
    </dgm:pt>
    <dgm:pt modelId="{FA83958F-294B-144F-982A-99679593465F}" type="parTrans" cxnId="{A03E17ED-0712-9B45-A6D0-B54BB4C65018}">
      <dgm:prSet/>
      <dgm:spPr/>
      <dgm:t>
        <a:bodyPr/>
        <a:lstStyle/>
        <a:p>
          <a:endParaRPr lang="es-MX"/>
        </a:p>
      </dgm:t>
    </dgm:pt>
    <dgm:pt modelId="{2E4D4BB9-0999-F64F-8A2F-A899B9F97AD0}" type="sibTrans" cxnId="{A03E17ED-0712-9B45-A6D0-B54BB4C65018}">
      <dgm:prSet/>
      <dgm:spPr/>
      <dgm:t>
        <a:bodyPr/>
        <a:lstStyle/>
        <a:p>
          <a:endParaRPr lang="es-MX"/>
        </a:p>
      </dgm:t>
    </dgm:pt>
    <dgm:pt modelId="{53D5A36B-DF7A-9D49-B7BC-7740412AE81B}">
      <dgm:prSet phldrT="[Texto]" custT="1"/>
      <dgm:spPr/>
      <dgm:t>
        <a:bodyPr/>
        <a:lstStyle/>
        <a:p>
          <a:r>
            <a:rPr lang="es-MX" sz="1500" dirty="0"/>
            <a:t>In this project, several  SQL queries were made to obtain useful insights and identify which campaigns the company should re-invest. </a:t>
          </a:r>
        </a:p>
      </dgm:t>
    </dgm:pt>
    <dgm:pt modelId="{777285E3-383D-6845-94FB-24BF1414F926}" type="parTrans" cxnId="{AA2195D7-178E-C54C-B15B-0062D4F2AD33}">
      <dgm:prSet/>
      <dgm:spPr/>
      <dgm:t>
        <a:bodyPr/>
        <a:lstStyle/>
        <a:p>
          <a:endParaRPr lang="es-MX"/>
        </a:p>
      </dgm:t>
    </dgm:pt>
    <dgm:pt modelId="{7CE445D6-EECD-8846-A919-6382D667623F}" type="sibTrans" cxnId="{AA2195D7-178E-C54C-B15B-0062D4F2AD33}">
      <dgm:prSet/>
      <dgm:spPr/>
      <dgm:t>
        <a:bodyPr/>
        <a:lstStyle/>
        <a:p>
          <a:endParaRPr lang="es-MX"/>
        </a:p>
      </dgm:t>
    </dgm:pt>
    <dgm:pt modelId="{33F4C71A-F819-004E-8323-31F37FAA1D55}" type="pres">
      <dgm:prSet presAssocID="{7481EFA7-6434-8D4D-8BA2-0E9F00A01F08}" presName="Name0" presStyleCnt="0">
        <dgm:presLayoutVars>
          <dgm:chMax val="7"/>
          <dgm:chPref val="7"/>
          <dgm:dir/>
        </dgm:presLayoutVars>
      </dgm:prSet>
      <dgm:spPr/>
    </dgm:pt>
    <dgm:pt modelId="{9AC22B78-982C-B14F-BD49-E947590C6DFF}" type="pres">
      <dgm:prSet presAssocID="{7481EFA7-6434-8D4D-8BA2-0E9F00A01F08}" presName="Name1" presStyleCnt="0"/>
      <dgm:spPr/>
    </dgm:pt>
    <dgm:pt modelId="{F28C4D21-D90A-BC48-961E-993136FF2471}" type="pres">
      <dgm:prSet presAssocID="{7481EFA7-6434-8D4D-8BA2-0E9F00A01F08}" presName="cycle" presStyleCnt="0"/>
      <dgm:spPr/>
    </dgm:pt>
    <dgm:pt modelId="{090C0E46-7C6B-2E45-AA67-7DC26B4EB669}" type="pres">
      <dgm:prSet presAssocID="{7481EFA7-6434-8D4D-8BA2-0E9F00A01F08}" presName="srcNode" presStyleLbl="node1" presStyleIdx="0" presStyleCnt="3"/>
      <dgm:spPr/>
    </dgm:pt>
    <dgm:pt modelId="{63A2F709-DAAF-BB4B-AAE4-38A964E16785}" type="pres">
      <dgm:prSet presAssocID="{7481EFA7-6434-8D4D-8BA2-0E9F00A01F08}" presName="conn" presStyleLbl="parChTrans1D2" presStyleIdx="0" presStyleCnt="1"/>
      <dgm:spPr/>
    </dgm:pt>
    <dgm:pt modelId="{6F7F636C-5155-CD45-9E71-3063B6609340}" type="pres">
      <dgm:prSet presAssocID="{7481EFA7-6434-8D4D-8BA2-0E9F00A01F08}" presName="extraNode" presStyleLbl="node1" presStyleIdx="0" presStyleCnt="3"/>
      <dgm:spPr/>
    </dgm:pt>
    <dgm:pt modelId="{201D3318-40FD-1E43-8676-6CB3654F4FD7}" type="pres">
      <dgm:prSet presAssocID="{7481EFA7-6434-8D4D-8BA2-0E9F00A01F08}" presName="dstNode" presStyleLbl="node1" presStyleIdx="0" presStyleCnt="3"/>
      <dgm:spPr/>
    </dgm:pt>
    <dgm:pt modelId="{3B7DA8BF-CF25-DA4F-BEB7-B28281F92519}" type="pres">
      <dgm:prSet presAssocID="{28ACD97A-229F-314F-9A01-0C9B883C90A2}" presName="text_1" presStyleLbl="node1" presStyleIdx="0" presStyleCnt="3">
        <dgm:presLayoutVars>
          <dgm:bulletEnabled val="1"/>
        </dgm:presLayoutVars>
      </dgm:prSet>
      <dgm:spPr/>
    </dgm:pt>
    <dgm:pt modelId="{A90F0D86-27CD-1D45-A3E7-CD7890184938}" type="pres">
      <dgm:prSet presAssocID="{28ACD97A-229F-314F-9A01-0C9B883C90A2}" presName="accent_1" presStyleCnt="0"/>
      <dgm:spPr/>
    </dgm:pt>
    <dgm:pt modelId="{7B9FF2ED-4A34-0E42-8F32-1BA61B278E71}" type="pres">
      <dgm:prSet presAssocID="{28ACD97A-229F-314F-9A01-0C9B883C90A2}" presName="accentRepeatNode" presStyleLbl="solidFgAcc1" presStyleIdx="0" presStyleCnt="3"/>
      <dgm:spPr/>
    </dgm:pt>
    <dgm:pt modelId="{B85F132E-B574-8946-A61A-450376905F04}" type="pres">
      <dgm:prSet presAssocID="{A4C4C8AA-606C-C14F-A87F-FB3B38432F32}" presName="text_2" presStyleLbl="node1" presStyleIdx="1" presStyleCnt="3">
        <dgm:presLayoutVars>
          <dgm:bulletEnabled val="1"/>
        </dgm:presLayoutVars>
      </dgm:prSet>
      <dgm:spPr/>
    </dgm:pt>
    <dgm:pt modelId="{EBF7A0F5-DD3A-5642-9035-C88AE9B17428}" type="pres">
      <dgm:prSet presAssocID="{A4C4C8AA-606C-C14F-A87F-FB3B38432F32}" presName="accent_2" presStyleCnt="0"/>
      <dgm:spPr/>
    </dgm:pt>
    <dgm:pt modelId="{F71C967E-5D1E-9B4A-A816-0CDBCFFBACB6}" type="pres">
      <dgm:prSet presAssocID="{A4C4C8AA-606C-C14F-A87F-FB3B38432F32}" presName="accentRepeatNode" presStyleLbl="solidFgAcc1" presStyleIdx="1" presStyleCnt="3"/>
      <dgm:spPr/>
    </dgm:pt>
    <dgm:pt modelId="{844E168E-8C11-0E4B-A62A-5E2D301248AB}" type="pres">
      <dgm:prSet presAssocID="{53D5A36B-DF7A-9D49-B7BC-7740412AE81B}" presName="text_3" presStyleLbl="node1" presStyleIdx="2" presStyleCnt="3">
        <dgm:presLayoutVars>
          <dgm:bulletEnabled val="1"/>
        </dgm:presLayoutVars>
      </dgm:prSet>
      <dgm:spPr/>
    </dgm:pt>
    <dgm:pt modelId="{1DC26C72-A55D-A445-925A-7EEC2183282E}" type="pres">
      <dgm:prSet presAssocID="{53D5A36B-DF7A-9D49-B7BC-7740412AE81B}" presName="accent_3" presStyleCnt="0"/>
      <dgm:spPr/>
    </dgm:pt>
    <dgm:pt modelId="{0B9B8509-6EB9-1A4C-9936-FDBBC420D714}" type="pres">
      <dgm:prSet presAssocID="{53D5A36B-DF7A-9D49-B7BC-7740412AE81B}" presName="accentRepeatNode" presStyleLbl="solidFgAcc1" presStyleIdx="2" presStyleCnt="3"/>
      <dgm:spPr/>
    </dgm:pt>
  </dgm:ptLst>
  <dgm:cxnLst>
    <dgm:cxn modelId="{FC16F207-A828-C046-970E-A0AB51973C56}" type="presOf" srcId="{28ACD97A-229F-314F-9A01-0C9B883C90A2}" destId="{3B7DA8BF-CF25-DA4F-BEB7-B28281F92519}" srcOrd="0" destOrd="0" presId="urn:microsoft.com/office/officeart/2008/layout/VerticalCurvedList"/>
    <dgm:cxn modelId="{A77A443F-96A6-E849-9663-5B815983EFD7}" type="presOf" srcId="{E6DFF4EB-0B91-584D-8DE5-2FBC40A409F8}" destId="{63A2F709-DAAF-BB4B-AAE4-38A964E16785}" srcOrd="0" destOrd="0" presId="urn:microsoft.com/office/officeart/2008/layout/VerticalCurvedList"/>
    <dgm:cxn modelId="{6410C698-64AE-DE49-B56A-7CE4F5935A43}" type="presOf" srcId="{A4C4C8AA-606C-C14F-A87F-FB3B38432F32}" destId="{B85F132E-B574-8946-A61A-450376905F04}" srcOrd="0" destOrd="0" presId="urn:microsoft.com/office/officeart/2008/layout/VerticalCurvedList"/>
    <dgm:cxn modelId="{E5831CD3-1BC3-7044-BD42-AE07BD48B174}" type="presOf" srcId="{53D5A36B-DF7A-9D49-B7BC-7740412AE81B}" destId="{844E168E-8C11-0E4B-A62A-5E2D301248AB}" srcOrd="0" destOrd="0" presId="urn:microsoft.com/office/officeart/2008/layout/VerticalCurvedList"/>
    <dgm:cxn modelId="{AA2195D7-178E-C54C-B15B-0062D4F2AD33}" srcId="{7481EFA7-6434-8D4D-8BA2-0E9F00A01F08}" destId="{53D5A36B-DF7A-9D49-B7BC-7740412AE81B}" srcOrd="2" destOrd="0" parTransId="{777285E3-383D-6845-94FB-24BF1414F926}" sibTransId="{7CE445D6-EECD-8846-A919-6382D667623F}"/>
    <dgm:cxn modelId="{A03E17ED-0712-9B45-A6D0-B54BB4C65018}" srcId="{7481EFA7-6434-8D4D-8BA2-0E9F00A01F08}" destId="{A4C4C8AA-606C-C14F-A87F-FB3B38432F32}" srcOrd="1" destOrd="0" parTransId="{FA83958F-294B-144F-982A-99679593465F}" sibTransId="{2E4D4BB9-0999-F64F-8A2F-A899B9F97AD0}"/>
    <dgm:cxn modelId="{28EF0DF0-3F70-8A48-A88E-39D6EA4B3D17}" srcId="{7481EFA7-6434-8D4D-8BA2-0E9F00A01F08}" destId="{28ACD97A-229F-314F-9A01-0C9B883C90A2}" srcOrd="0" destOrd="0" parTransId="{5C6C8FE2-C087-334D-9B89-F1CC9B984997}" sibTransId="{E6DFF4EB-0B91-584D-8DE5-2FBC40A409F8}"/>
    <dgm:cxn modelId="{6B26A0FF-055F-4E44-B871-581A0502C77C}" type="presOf" srcId="{7481EFA7-6434-8D4D-8BA2-0E9F00A01F08}" destId="{33F4C71A-F819-004E-8323-31F37FAA1D55}" srcOrd="0" destOrd="0" presId="urn:microsoft.com/office/officeart/2008/layout/VerticalCurvedList"/>
    <dgm:cxn modelId="{10620533-580C-7342-B377-FEB9392B0390}" type="presParOf" srcId="{33F4C71A-F819-004E-8323-31F37FAA1D55}" destId="{9AC22B78-982C-B14F-BD49-E947590C6DFF}" srcOrd="0" destOrd="0" presId="urn:microsoft.com/office/officeart/2008/layout/VerticalCurvedList"/>
    <dgm:cxn modelId="{FB5AD2B4-9E97-7F49-8C73-226D1B514164}" type="presParOf" srcId="{9AC22B78-982C-B14F-BD49-E947590C6DFF}" destId="{F28C4D21-D90A-BC48-961E-993136FF2471}" srcOrd="0" destOrd="0" presId="urn:microsoft.com/office/officeart/2008/layout/VerticalCurvedList"/>
    <dgm:cxn modelId="{BC390676-A0B7-7247-9039-7E82193ADA42}" type="presParOf" srcId="{F28C4D21-D90A-BC48-961E-993136FF2471}" destId="{090C0E46-7C6B-2E45-AA67-7DC26B4EB669}" srcOrd="0" destOrd="0" presId="urn:microsoft.com/office/officeart/2008/layout/VerticalCurvedList"/>
    <dgm:cxn modelId="{518A36AF-9488-9343-A2E9-5036579BED59}" type="presParOf" srcId="{F28C4D21-D90A-BC48-961E-993136FF2471}" destId="{63A2F709-DAAF-BB4B-AAE4-38A964E16785}" srcOrd="1" destOrd="0" presId="urn:microsoft.com/office/officeart/2008/layout/VerticalCurvedList"/>
    <dgm:cxn modelId="{7E873A72-C450-284C-A95E-EA5219FAE79B}" type="presParOf" srcId="{F28C4D21-D90A-BC48-961E-993136FF2471}" destId="{6F7F636C-5155-CD45-9E71-3063B6609340}" srcOrd="2" destOrd="0" presId="urn:microsoft.com/office/officeart/2008/layout/VerticalCurvedList"/>
    <dgm:cxn modelId="{10289BF1-2D32-1648-8D93-1EABFC790C88}" type="presParOf" srcId="{F28C4D21-D90A-BC48-961E-993136FF2471}" destId="{201D3318-40FD-1E43-8676-6CB3654F4FD7}" srcOrd="3" destOrd="0" presId="urn:microsoft.com/office/officeart/2008/layout/VerticalCurvedList"/>
    <dgm:cxn modelId="{45EE7F78-ABD7-D947-97E1-BCD3F821193C}" type="presParOf" srcId="{9AC22B78-982C-B14F-BD49-E947590C6DFF}" destId="{3B7DA8BF-CF25-DA4F-BEB7-B28281F92519}" srcOrd="1" destOrd="0" presId="urn:microsoft.com/office/officeart/2008/layout/VerticalCurvedList"/>
    <dgm:cxn modelId="{EF7F4F6C-6447-AC4D-918D-B3FE6E3C160B}" type="presParOf" srcId="{9AC22B78-982C-B14F-BD49-E947590C6DFF}" destId="{A90F0D86-27CD-1D45-A3E7-CD7890184938}" srcOrd="2" destOrd="0" presId="urn:microsoft.com/office/officeart/2008/layout/VerticalCurvedList"/>
    <dgm:cxn modelId="{0FD0BC4C-B8DE-F942-946C-54AD86F804C9}" type="presParOf" srcId="{A90F0D86-27CD-1D45-A3E7-CD7890184938}" destId="{7B9FF2ED-4A34-0E42-8F32-1BA61B278E71}" srcOrd="0" destOrd="0" presId="urn:microsoft.com/office/officeart/2008/layout/VerticalCurvedList"/>
    <dgm:cxn modelId="{12C538D5-3F74-CB40-8D51-3E0E35CF9155}" type="presParOf" srcId="{9AC22B78-982C-B14F-BD49-E947590C6DFF}" destId="{B85F132E-B574-8946-A61A-450376905F04}" srcOrd="3" destOrd="0" presId="urn:microsoft.com/office/officeart/2008/layout/VerticalCurvedList"/>
    <dgm:cxn modelId="{0D27607D-60D4-3A4C-985B-7B921A4AE5FC}" type="presParOf" srcId="{9AC22B78-982C-B14F-BD49-E947590C6DFF}" destId="{EBF7A0F5-DD3A-5642-9035-C88AE9B17428}" srcOrd="4" destOrd="0" presId="urn:microsoft.com/office/officeart/2008/layout/VerticalCurvedList"/>
    <dgm:cxn modelId="{E9866D4C-C585-9E43-82A4-3956ABFE6472}" type="presParOf" srcId="{EBF7A0F5-DD3A-5642-9035-C88AE9B17428}" destId="{F71C967E-5D1E-9B4A-A816-0CDBCFFBACB6}" srcOrd="0" destOrd="0" presId="urn:microsoft.com/office/officeart/2008/layout/VerticalCurvedList"/>
    <dgm:cxn modelId="{F67B22ED-24FB-A14F-B0FC-778207E0918F}" type="presParOf" srcId="{9AC22B78-982C-B14F-BD49-E947590C6DFF}" destId="{844E168E-8C11-0E4B-A62A-5E2D301248AB}" srcOrd="5" destOrd="0" presId="urn:microsoft.com/office/officeart/2008/layout/VerticalCurvedList"/>
    <dgm:cxn modelId="{DCC106FD-C386-254F-ABFD-EA38A50E5395}" type="presParOf" srcId="{9AC22B78-982C-B14F-BD49-E947590C6DFF}" destId="{1DC26C72-A55D-A445-925A-7EEC2183282E}" srcOrd="6" destOrd="0" presId="urn:microsoft.com/office/officeart/2008/layout/VerticalCurvedList"/>
    <dgm:cxn modelId="{A1D2694E-0597-0E4C-8B08-FE706BB0E786}" type="presParOf" srcId="{1DC26C72-A55D-A445-925A-7EEC2183282E}" destId="{0B9B8509-6EB9-1A4C-9936-FDBBC420D71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A2F709-DAAF-BB4B-AAE4-38A964E16785}">
      <dsp:nvSpPr>
        <dsp:cNvPr id="0" name=""/>
        <dsp:cNvSpPr/>
      </dsp:nvSpPr>
      <dsp:spPr>
        <a:xfrm>
          <a:off x="-4855021" y="-744039"/>
          <a:ext cx="5782492" cy="5782492"/>
        </a:xfrm>
        <a:prstGeom prst="blockArc">
          <a:avLst>
            <a:gd name="adj1" fmla="val 18900000"/>
            <a:gd name="adj2" fmla="val 2700000"/>
            <a:gd name="adj3" fmla="val 374"/>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7DA8BF-CF25-DA4F-BEB7-B28281F92519}">
      <dsp:nvSpPr>
        <dsp:cNvPr id="0" name=""/>
        <dsp:cNvSpPr/>
      </dsp:nvSpPr>
      <dsp:spPr>
        <a:xfrm>
          <a:off x="596501" y="429441"/>
          <a:ext cx="7748443" cy="858882"/>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1738" tIns="38100" rIns="38100" bIns="38100" numCol="1" spcCol="1270" anchor="ctr" anchorCtr="0">
          <a:noAutofit/>
        </a:bodyPr>
        <a:lstStyle/>
        <a:p>
          <a:pPr marL="0" lvl="0" indent="0" algn="l" defTabSz="666750">
            <a:lnSpc>
              <a:spcPct val="90000"/>
            </a:lnSpc>
            <a:spcBef>
              <a:spcPct val="0"/>
            </a:spcBef>
            <a:spcAft>
              <a:spcPct val="35000"/>
            </a:spcAft>
            <a:buNone/>
          </a:pPr>
          <a:r>
            <a:rPr lang="es-MX" sz="1500" i="1" kern="1200" dirty="0">
              <a:latin typeface="Arial"/>
              <a:ea typeface="+mn-ea"/>
              <a:cs typeface="+mn-cs"/>
            </a:rPr>
            <a:t>CoolTshirts is a clothing company with a wide variety of designs at an affordable price. Recently, the company started some marketing campaigns to increase website visits and purchases.</a:t>
          </a:r>
          <a:endParaRPr lang="es-MX" sz="1500" kern="1200" dirty="0">
            <a:latin typeface="Arial"/>
            <a:ea typeface="+mn-ea"/>
            <a:cs typeface="+mn-cs"/>
          </a:endParaRPr>
        </a:p>
      </dsp:txBody>
      <dsp:txXfrm>
        <a:off x="596501" y="429441"/>
        <a:ext cx="7748443" cy="858882"/>
      </dsp:txXfrm>
    </dsp:sp>
    <dsp:sp modelId="{7B9FF2ED-4A34-0E42-8F32-1BA61B278E71}">
      <dsp:nvSpPr>
        <dsp:cNvPr id="0" name=""/>
        <dsp:cNvSpPr/>
      </dsp:nvSpPr>
      <dsp:spPr>
        <a:xfrm>
          <a:off x="59700" y="322081"/>
          <a:ext cx="1073603" cy="1073603"/>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B85F132E-B574-8946-A61A-450376905F04}">
      <dsp:nvSpPr>
        <dsp:cNvPr id="0" name=""/>
        <dsp:cNvSpPr/>
      </dsp:nvSpPr>
      <dsp:spPr>
        <a:xfrm>
          <a:off x="908705" y="1717765"/>
          <a:ext cx="7436239" cy="858882"/>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1738" tIns="38100" rIns="38100" bIns="38100" numCol="1" spcCol="1270" anchor="ctr" anchorCtr="0">
          <a:noAutofit/>
        </a:bodyPr>
        <a:lstStyle/>
        <a:p>
          <a:pPr marL="0" lvl="0" indent="0" algn="l" defTabSz="666750">
            <a:lnSpc>
              <a:spcPct val="90000"/>
            </a:lnSpc>
            <a:spcBef>
              <a:spcPct val="0"/>
            </a:spcBef>
            <a:spcAft>
              <a:spcPct val="35000"/>
            </a:spcAft>
            <a:buNone/>
          </a:pPr>
          <a:r>
            <a:rPr lang="es-MX" sz="1500" kern="1200" dirty="0"/>
            <a:t>The way to map customers is by using touch attribution, that is, from initial visit to purchase.</a:t>
          </a:r>
        </a:p>
      </dsp:txBody>
      <dsp:txXfrm>
        <a:off x="908705" y="1717765"/>
        <a:ext cx="7436239" cy="858882"/>
      </dsp:txXfrm>
    </dsp:sp>
    <dsp:sp modelId="{F71C967E-5D1E-9B4A-A816-0CDBCFFBACB6}">
      <dsp:nvSpPr>
        <dsp:cNvPr id="0" name=""/>
        <dsp:cNvSpPr/>
      </dsp:nvSpPr>
      <dsp:spPr>
        <a:xfrm>
          <a:off x="371904" y="1610405"/>
          <a:ext cx="1073603" cy="1073603"/>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844E168E-8C11-0E4B-A62A-5E2D301248AB}">
      <dsp:nvSpPr>
        <dsp:cNvPr id="0" name=""/>
        <dsp:cNvSpPr/>
      </dsp:nvSpPr>
      <dsp:spPr>
        <a:xfrm>
          <a:off x="596501" y="3006089"/>
          <a:ext cx="7748443" cy="858882"/>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1738" tIns="38100" rIns="38100" bIns="38100" numCol="1" spcCol="1270" anchor="ctr" anchorCtr="0">
          <a:noAutofit/>
        </a:bodyPr>
        <a:lstStyle/>
        <a:p>
          <a:pPr marL="0" lvl="0" indent="0" algn="l" defTabSz="666750">
            <a:lnSpc>
              <a:spcPct val="90000"/>
            </a:lnSpc>
            <a:spcBef>
              <a:spcPct val="0"/>
            </a:spcBef>
            <a:spcAft>
              <a:spcPct val="35000"/>
            </a:spcAft>
            <a:buNone/>
          </a:pPr>
          <a:r>
            <a:rPr lang="es-MX" sz="1500" kern="1200" dirty="0"/>
            <a:t>In this project, several  SQL queries were made to obtain useful insights and identify which campaigns the company should re-invest. </a:t>
          </a:r>
        </a:p>
      </dsp:txBody>
      <dsp:txXfrm>
        <a:off x="596501" y="3006089"/>
        <a:ext cx="7748443" cy="858882"/>
      </dsp:txXfrm>
    </dsp:sp>
    <dsp:sp modelId="{0B9B8509-6EB9-1A4C-9936-FDBBC420D714}">
      <dsp:nvSpPr>
        <dsp:cNvPr id="0" name=""/>
        <dsp:cNvSpPr/>
      </dsp:nvSpPr>
      <dsp:spPr>
        <a:xfrm>
          <a:off x="59700" y="2898729"/>
          <a:ext cx="1073603" cy="1073603"/>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16124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12457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02638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55540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99493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29803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cs typeface="Roboto Black"/>
                <a:sym typeface="Roboto Black"/>
              </a:rPr>
              <a:t>Marketing Attribution</a:t>
            </a:r>
            <a:endParaRPr lang="en-US" sz="1200" dirty="0">
              <a:solidFill>
                <a:schemeClr val="lt1"/>
              </a:solidFill>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Analyze 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s-ES" sz="2800" dirty="0">
                <a:solidFill>
                  <a:srgbClr val="EFEFEF"/>
                </a:solidFill>
                <a:latin typeface="Roboto Thin"/>
                <a:ea typeface="Roboto Thin"/>
                <a:cs typeface="Roboto Thin"/>
                <a:sym typeface="Roboto Thin"/>
              </a:rPr>
              <a:t>Iván Velázquez</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20-06-2020</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76200"/>
            <a:ext cx="8520600" cy="54239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2.3 Number of purchases</a:t>
            </a:r>
            <a:endParaRPr sz="2400" b="1" dirty="0">
              <a:solidFill>
                <a:srgbClr val="295269"/>
              </a:solidFill>
              <a:latin typeface="Roboto"/>
              <a:ea typeface="Roboto"/>
              <a:cs typeface="Roboto"/>
              <a:sym typeface="Roboto"/>
            </a:endParaRPr>
          </a:p>
        </p:txBody>
      </p:sp>
      <p:sp>
        <p:nvSpPr>
          <p:cNvPr id="323" name="Shape 323"/>
          <p:cNvSpPr txBox="1"/>
          <p:nvPr/>
        </p:nvSpPr>
        <p:spPr>
          <a:xfrm>
            <a:off x="5497286" y="618596"/>
            <a:ext cx="3498526" cy="4448704"/>
          </a:xfrm>
          <a:prstGeom prst="rect">
            <a:avLst/>
          </a:prstGeom>
          <a:solidFill>
            <a:srgbClr val="D9D9D9"/>
          </a:solidFill>
          <a:ln>
            <a:noFill/>
          </a:ln>
        </p:spPr>
        <p:txBody>
          <a:bodyPr spcFirstLastPara="1" wrap="square" lIns="91425" tIns="91425" rIns="91425" bIns="91425" anchor="t" anchorCtr="0">
            <a:noAutofit/>
          </a:bodyPr>
          <a:lstStyle/>
          <a:p>
            <a:r>
              <a:rPr lang="es-MX" sz="1100" b="1" dirty="0">
                <a:latin typeface="Courier New"/>
                <a:cs typeface="Courier New"/>
              </a:rPr>
              <a:t>-- Number of purchases</a:t>
            </a:r>
          </a:p>
          <a:p>
            <a:r>
              <a:rPr lang="es-MX" sz="1100" dirty="0">
                <a:latin typeface="Courier New"/>
                <a:cs typeface="Courier New"/>
              </a:rPr>
              <a:t>SELECT COUNT(DISTINCT user_id)</a:t>
            </a:r>
          </a:p>
          <a:p>
            <a:r>
              <a:rPr lang="es-MX" sz="1100" dirty="0">
                <a:latin typeface="Courier New"/>
                <a:cs typeface="Courier New"/>
              </a:rPr>
              <a:t>FROM page_visits</a:t>
            </a:r>
          </a:p>
          <a:p>
            <a:r>
              <a:rPr lang="es-MX" sz="1100" dirty="0">
                <a:latin typeface="Courier New"/>
                <a:cs typeface="Courier New"/>
              </a:rPr>
              <a:t>WHERE page_name = '4 - purchase’;</a:t>
            </a:r>
          </a:p>
          <a:p>
            <a:br>
              <a:rPr lang="es-MX" sz="1100" dirty="0">
                <a:latin typeface="Courier New"/>
                <a:cs typeface="Courier New"/>
              </a:rPr>
            </a:br>
            <a:r>
              <a:rPr lang="es-MX" sz="1100" b="1" dirty="0">
                <a:latin typeface="Courier New"/>
                <a:cs typeface="Courier New"/>
              </a:rPr>
              <a:t>-- Number of last touches on the purchase page by campaign</a:t>
            </a:r>
          </a:p>
          <a:p>
            <a:br>
              <a:rPr lang="es-MX" sz="1100" dirty="0">
                <a:latin typeface="Courier New"/>
                <a:cs typeface="Courier New"/>
              </a:rPr>
            </a:br>
            <a:r>
              <a:rPr lang="es-MX" sz="1100" dirty="0">
                <a:latin typeface="Courier New"/>
                <a:cs typeface="Courier New"/>
              </a:rPr>
              <a:t>WITH last_touch AS (</a:t>
            </a:r>
          </a:p>
          <a:p>
            <a:r>
              <a:rPr lang="es-MX" sz="1100" dirty="0">
                <a:latin typeface="Courier New"/>
                <a:cs typeface="Courier New"/>
              </a:rPr>
              <a:t>    SELECT user_id,</a:t>
            </a:r>
          </a:p>
          <a:p>
            <a:r>
              <a:rPr lang="es-MX" sz="1100" dirty="0">
                <a:latin typeface="Courier New"/>
                <a:cs typeface="Courier New"/>
              </a:rPr>
              <a:t>    MAX(timestamp) as last_touch_at</a:t>
            </a:r>
          </a:p>
          <a:p>
            <a:r>
              <a:rPr lang="es-MX" sz="1100" dirty="0">
                <a:latin typeface="Courier New"/>
                <a:cs typeface="Courier New"/>
              </a:rPr>
              <a:t>    FROM page_visits</a:t>
            </a:r>
          </a:p>
          <a:p>
            <a:r>
              <a:rPr lang="es-MX" sz="1100" dirty="0">
                <a:latin typeface="Courier New"/>
                <a:cs typeface="Courier New"/>
              </a:rPr>
              <a:t>    WHERE page_name = '4 - purchase'</a:t>
            </a:r>
          </a:p>
          <a:p>
            <a:r>
              <a:rPr lang="es-MX" sz="1100" dirty="0">
                <a:latin typeface="Courier New"/>
                <a:cs typeface="Courier New"/>
              </a:rPr>
              <a:t>GROUP BY user_id)</a:t>
            </a:r>
          </a:p>
          <a:p>
            <a:r>
              <a:rPr lang="es-MX" sz="1100" dirty="0">
                <a:latin typeface="Courier New"/>
                <a:cs typeface="Courier New"/>
              </a:rPr>
              <a:t>SELECT lt.user_id,</a:t>
            </a:r>
          </a:p>
          <a:p>
            <a:r>
              <a:rPr lang="es-MX" sz="1100" dirty="0">
                <a:latin typeface="Courier New"/>
                <a:cs typeface="Courier New"/>
              </a:rPr>
              <a:t>    lt.last_touch_at,</a:t>
            </a:r>
          </a:p>
          <a:p>
            <a:r>
              <a:rPr lang="es-MX" sz="1100" dirty="0">
                <a:latin typeface="Courier New"/>
                <a:cs typeface="Courier New"/>
              </a:rPr>
              <a:t>    pv.utm_source,</a:t>
            </a:r>
          </a:p>
          <a:p>
            <a:r>
              <a:rPr lang="es-MX" sz="1100" dirty="0">
                <a:latin typeface="Courier New"/>
                <a:cs typeface="Courier New"/>
              </a:rPr>
              <a:t>    pv.utm_campaign,</a:t>
            </a:r>
          </a:p>
          <a:p>
            <a:r>
              <a:rPr lang="es-MX" sz="1100" dirty="0">
                <a:latin typeface="Courier New"/>
                <a:cs typeface="Courier New"/>
              </a:rPr>
              <a:t>    COUNT(utm_campaign)AS ”num_last_touch_purchase_page”</a:t>
            </a:r>
          </a:p>
          <a:p>
            <a:r>
              <a:rPr lang="es-MX" sz="1100" dirty="0">
                <a:latin typeface="Courier New"/>
                <a:cs typeface="Courier New"/>
              </a:rPr>
              <a:t>FROM last_touch lt</a:t>
            </a:r>
          </a:p>
          <a:p>
            <a:r>
              <a:rPr lang="es-MX" sz="1100" dirty="0">
                <a:latin typeface="Courier New"/>
                <a:cs typeface="Courier New"/>
              </a:rPr>
              <a:t>JOIN page_visits pv</a:t>
            </a:r>
          </a:p>
          <a:p>
            <a:r>
              <a:rPr lang="es-MX" sz="1100" dirty="0">
                <a:latin typeface="Courier New"/>
                <a:cs typeface="Courier New"/>
              </a:rPr>
              <a:t>    ON lt.user_id = pv.user_id</a:t>
            </a:r>
          </a:p>
          <a:p>
            <a:r>
              <a:rPr lang="es-MX" sz="1100" dirty="0">
                <a:latin typeface="Courier New"/>
                <a:cs typeface="Courier New"/>
              </a:rPr>
              <a:t>    AND lt.last_touch_at = pv.timestamp</a:t>
            </a:r>
          </a:p>
          <a:p>
            <a:r>
              <a:rPr lang="es-MX" sz="1100" dirty="0">
                <a:latin typeface="Courier New"/>
                <a:cs typeface="Courier New"/>
              </a:rPr>
              <a:t>GROUP BY utm_campaign</a:t>
            </a:r>
          </a:p>
          <a:p>
            <a:r>
              <a:rPr lang="es-MX" sz="1100" dirty="0">
                <a:latin typeface="Courier New"/>
                <a:cs typeface="Courier New"/>
              </a:rPr>
              <a:t>ORDER BY 5 DESC;</a:t>
            </a:r>
          </a:p>
          <a:p>
            <a:pPr>
              <a:buClr>
                <a:schemeClr val="dk1"/>
              </a:buClr>
              <a:buSzPts val="1100"/>
            </a:pPr>
            <a:endParaRPr lang="es-MX" sz="1100" dirty="0">
              <a:latin typeface="Courier New"/>
              <a:cs typeface="Courier New"/>
            </a:endParaRPr>
          </a:p>
          <a:p>
            <a:endParaRPr lang="es-MX" sz="1100" dirty="0">
              <a:latin typeface="Courier New"/>
              <a:cs typeface="Courier New"/>
            </a:endParaRPr>
          </a:p>
          <a:p>
            <a:endParaRPr lang="es-MX" sz="1100" dirty="0">
              <a:latin typeface="Courier New"/>
              <a:cs typeface="Courier New"/>
            </a:endParaRPr>
          </a:p>
          <a:p>
            <a:pPr>
              <a:buClr>
                <a:schemeClr val="dk1"/>
              </a:buClr>
              <a:buSzPts val="1100"/>
            </a:pPr>
            <a:endParaRPr sz="1100" dirty="0">
              <a:latin typeface="Courier New"/>
              <a:cs typeface="Courier New"/>
              <a:sym typeface="Courier New"/>
            </a:endParaRPr>
          </a:p>
          <a:p>
            <a:pPr marL="0" lvl="0" indent="0" rtl="0">
              <a:spcBef>
                <a:spcPts val="0"/>
              </a:spcBef>
              <a:spcAft>
                <a:spcPts val="0"/>
              </a:spcAft>
              <a:buNone/>
            </a:pPr>
            <a:endParaRPr sz="1100" dirty="0">
              <a:latin typeface="Courier New"/>
              <a:ea typeface="Courier New"/>
              <a:cs typeface="Courier New"/>
              <a:sym typeface="Courier New"/>
            </a:endParaRPr>
          </a:p>
        </p:txBody>
      </p:sp>
      <p:sp>
        <p:nvSpPr>
          <p:cNvPr id="324" name="Shape 324"/>
          <p:cNvSpPr txBox="1"/>
          <p:nvPr/>
        </p:nvSpPr>
        <p:spPr>
          <a:xfrm>
            <a:off x="148188" y="631373"/>
            <a:ext cx="5260128" cy="209499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latin typeface="Roboto"/>
                <a:ea typeface="Roboto"/>
                <a:cs typeface="Roboto"/>
                <a:sym typeface="Roboto"/>
              </a:rPr>
              <a:t>The following queries determined the number of visitors who made a purchase and the number of last touches on the purchase page each campaign is responsible for. The following results were obtained:</a:t>
            </a:r>
          </a:p>
          <a:p>
            <a:pPr lvl="0">
              <a:lnSpc>
                <a:spcPct val="115000"/>
              </a:lnSpc>
              <a:buClr>
                <a:schemeClr val="dk1"/>
              </a:buClr>
              <a:buSzPts val="1100"/>
            </a:pPr>
            <a:endParaRPr lang="en-US" sz="1200" dirty="0">
              <a:latin typeface="Roboto"/>
              <a:ea typeface="Roboto"/>
              <a:cs typeface="Roboto"/>
              <a:sym typeface="Roboto"/>
            </a:endParaRP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The total of purchases were 361</a:t>
            </a: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The 8 campaigns contributed to the last touches on the purchase page</a:t>
            </a: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Weekly newsletter and retargeting ad campaigns were the ones to contributed the most to the last touches on the purchase page</a:t>
            </a: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The sources associated with these campaigns were email and Facebook. </a:t>
            </a:r>
            <a:endParaRPr lang="en-US" sz="1200" dirty="0">
              <a:latin typeface="Roboto"/>
              <a:ea typeface="Roboto"/>
              <a:sym typeface="Roboto"/>
            </a:endParaRPr>
          </a:p>
        </p:txBody>
      </p:sp>
      <p:pic>
        <p:nvPicPr>
          <p:cNvPr id="5" name="Imagen 4">
            <a:extLst>
              <a:ext uri="{FF2B5EF4-FFF2-40B4-BE49-F238E27FC236}">
                <a16:creationId xmlns:a16="http://schemas.microsoft.com/office/drawing/2014/main" id="{F9551119-0ED5-0A43-A1D1-C02CC3594555}"/>
              </a:ext>
            </a:extLst>
          </p:cNvPr>
          <p:cNvPicPr>
            <a:picLocks noChangeAspect="1"/>
          </p:cNvPicPr>
          <p:nvPr/>
        </p:nvPicPr>
        <p:blipFill>
          <a:blip r:embed="rId3"/>
          <a:stretch>
            <a:fillRect/>
          </a:stretch>
        </p:blipFill>
        <p:spPr>
          <a:xfrm>
            <a:off x="487049" y="2952356"/>
            <a:ext cx="4559300" cy="178949"/>
          </a:xfrm>
          <a:prstGeom prst="rect">
            <a:avLst/>
          </a:prstGeom>
        </p:spPr>
      </p:pic>
      <p:pic>
        <p:nvPicPr>
          <p:cNvPr id="7" name="Imagen 6">
            <a:extLst>
              <a:ext uri="{FF2B5EF4-FFF2-40B4-BE49-F238E27FC236}">
                <a16:creationId xmlns:a16="http://schemas.microsoft.com/office/drawing/2014/main" id="{7CFB0288-0D7B-EB44-B31D-6014F7B6D316}"/>
              </a:ext>
            </a:extLst>
          </p:cNvPr>
          <p:cNvPicPr>
            <a:picLocks noChangeAspect="1"/>
          </p:cNvPicPr>
          <p:nvPr/>
        </p:nvPicPr>
        <p:blipFill>
          <a:blip r:embed="rId4"/>
          <a:stretch>
            <a:fillRect/>
          </a:stretch>
        </p:blipFill>
        <p:spPr>
          <a:xfrm>
            <a:off x="8558" y="3144082"/>
            <a:ext cx="5516283" cy="1638000"/>
          </a:xfrm>
          <a:prstGeom prst="rect">
            <a:avLst/>
          </a:prstGeom>
        </p:spPr>
      </p:pic>
    </p:spTree>
    <p:extLst>
      <p:ext uri="{BB962C8B-B14F-4D97-AF65-F5344CB8AC3E}">
        <p14:creationId xmlns:p14="http://schemas.microsoft.com/office/powerpoint/2010/main" val="2326060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76200"/>
            <a:ext cx="8520600" cy="54239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2.3 User Journey</a:t>
            </a:r>
            <a:endParaRPr sz="2400" b="1" dirty="0">
              <a:solidFill>
                <a:srgbClr val="295269"/>
              </a:solidFill>
              <a:latin typeface="Roboto"/>
              <a:ea typeface="Roboto"/>
              <a:cs typeface="Roboto"/>
              <a:sym typeface="Roboto"/>
            </a:endParaRPr>
          </a:p>
        </p:txBody>
      </p:sp>
      <p:sp>
        <p:nvSpPr>
          <p:cNvPr id="324" name="Shape 324"/>
          <p:cNvSpPr txBox="1"/>
          <p:nvPr/>
        </p:nvSpPr>
        <p:spPr>
          <a:xfrm>
            <a:off x="251621" y="757065"/>
            <a:ext cx="3193726" cy="372785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latin typeface="Roboto"/>
                <a:ea typeface="Roboto"/>
                <a:sym typeface="Roboto"/>
              </a:rPr>
              <a:t>According to the previous results, the typical user journey is the following:</a:t>
            </a:r>
          </a:p>
          <a:p>
            <a:pPr lvl="0">
              <a:lnSpc>
                <a:spcPct val="115000"/>
              </a:lnSpc>
              <a:buClr>
                <a:schemeClr val="dk1"/>
              </a:buClr>
              <a:buSzPts val="1100"/>
            </a:pPr>
            <a:endParaRPr lang="en-US" sz="1200" dirty="0">
              <a:latin typeface="Roboto"/>
              <a:ea typeface="Roboto"/>
              <a:sym typeface="Roboto"/>
            </a:endParaRPr>
          </a:p>
          <a:p>
            <a:pPr marL="228600" lvl="0" indent="-228600">
              <a:lnSpc>
                <a:spcPct val="115000"/>
              </a:lnSpc>
              <a:buClr>
                <a:schemeClr val="dk1"/>
              </a:buClr>
              <a:buSzPts val="1100"/>
              <a:buFont typeface="+mj-lt"/>
              <a:buAutoNum type="arabicPeriod"/>
            </a:pPr>
            <a:r>
              <a:rPr lang="en-US" sz="1200" dirty="0">
                <a:latin typeface="Roboto"/>
                <a:ea typeface="Roboto"/>
                <a:sym typeface="Roboto"/>
              </a:rPr>
              <a:t>First, users initially discover the web site through interviews with cool t-shirts founder and getting to know cool t-shirts campaigns, found in medium and NYTimes.</a:t>
            </a:r>
          </a:p>
          <a:p>
            <a:pPr marL="228600" lvl="0" indent="-228600">
              <a:lnSpc>
                <a:spcPct val="115000"/>
              </a:lnSpc>
              <a:buClr>
                <a:schemeClr val="dk1"/>
              </a:buClr>
              <a:buSzPts val="1100"/>
              <a:buFont typeface="+mj-lt"/>
              <a:buAutoNum type="arabicPeriod"/>
            </a:pPr>
            <a:r>
              <a:rPr lang="en-US" sz="1200" dirty="0">
                <a:latin typeface="Roboto"/>
                <a:ea typeface="Roboto"/>
                <a:sym typeface="Roboto"/>
              </a:rPr>
              <a:t>Then, how users are drawn back to the website is due to the weekly newsletter and retargeting ad campaigns found in email and Facebook.</a:t>
            </a:r>
          </a:p>
          <a:p>
            <a:pPr marL="228600" lvl="0" indent="-228600">
              <a:lnSpc>
                <a:spcPct val="115000"/>
              </a:lnSpc>
              <a:buClr>
                <a:schemeClr val="dk1"/>
              </a:buClr>
              <a:buSzPts val="1100"/>
              <a:buFont typeface="+mj-lt"/>
              <a:buAutoNum type="arabicPeriod"/>
            </a:pPr>
            <a:r>
              <a:rPr lang="en-US" sz="1200" dirty="0">
                <a:latin typeface="Roboto"/>
                <a:ea typeface="Roboto"/>
                <a:sym typeface="Roboto"/>
              </a:rPr>
              <a:t>Finally, the purchase is done as well due to the previous campaigns and its corresponding source.</a:t>
            </a:r>
          </a:p>
        </p:txBody>
      </p:sp>
      <p:sp>
        <p:nvSpPr>
          <p:cNvPr id="13" name="Flecha abajo 12">
            <a:extLst>
              <a:ext uri="{FF2B5EF4-FFF2-40B4-BE49-F238E27FC236}">
                <a16:creationId xmlns:a16="http://schemas.microsoft.com/office/drawing/2014/main" id="{E6C9DA48-98ED-6B41-9A42-BF7A926B3795}"/>
              </a:ext>
            </a:extLst>
          </p:cNvPr>
          <p:cNvSpPr/>
          <p:nvPr/>
        </p:nvSpPr>
        <p:spPr>
          <a:xfrm>
            <a:off x="6025696" y="1772368"/>
            <a:ext cx="277133" cy="274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echa abajo 16">
            <a:extLst>
              <a:ext uri="{FF2B5EF4-FFF2-40B4-BE49-F238E27FC236}">
                <a16:creationId xmlns:a16="http://schemas.microsoft.com/office/drawing/2014/main" id="{66931C09-310B-434B-8AE1-BD645F555B18}"/>
              </a:ext>
            </a:extLst>
          </p:cNvPr>
          <p:cNvSpPr/>
          <p:nvPr/>
        </p:nvSpPr>
        <p:spPr>
          <a:xfrm>
            <a:off x="6025695" y="3180640"/>
            <a:ext cx="277133" cy="274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16EF17FC-8B54-DC40-A66B-5C35D10C8022}"/>
              </a:ext>
            </a:extLst>
          </p:cNvPr>
          <p:cNvPicPr>
            <a:picLocks noChangeAspect="1"/>
          </p:cNvPicPr>
          <p:nvPr/>
        </p:nvPicPr>
        <p:blipFill>
          <a:blip r:embed="rId3"/>
          <a:stretch>
            <a:fillRect/>
          </a:stretch>
        </p:blipFill>
        <p:spPr>
          <a:xfrm>
            <a:off x="4007662" y="895366"/>
            <a:ext cx="4295642" cy="698478"/>
          </a:xfrm>
          <a:prstGeom prst="rect">
            <a:avLst/>
          </a:prstGeom>
        </p:spPr>
      </p:pic>
      <p:pic>
        <p:nvPicPr>
          <p:cNvPr id="18" name="Imagen 17">
            <a:extLst>
              <a:ext uri="{FF2B5EF4-FFF2-40B4-BE49-F238E27FC236}">
                <a16:creationId xmlns:a16="http://schemas.microsoft.com/office/drawing/2014/main" id="{11533BDC-5038-AE45-800F-B28D65C34273}"/>
              </a:ext>
            </a:extLst>
          </p:cNvPr>
          <p:cNvPicPr>
            <a:picLocks noChangeAspect="1"/>
          </p:cNvPicPr>
          <p:nvPr/>
        </p:nvPicPr>
        <p:blipFill>
          <a:blip r:embed="rId4"/>
          <a:stretch>
            <a:fillRect/>
          </a:stretch>
        </p:blipFill>
        <p:spPr>
          <a:xfrm>
            <a:off x="3795370" y="2271755"/>
            <a:ext cx="4822371" cy="698479"/>
          </a:xfrm>
          <a:prstGeom prst="rect">
            <a:avLst/>
          </a:prstGeom>
        </p:spPr>
      </p:pic>
      <p:pic>
        <p:nvPicPr>
          <p:cNvPr id="20" name="Imagen 19">
            <a:extLst>
              <a:ext uri="{FF2B5EF4-FFF2-40B4-BE49-F238E27FC236}">
                <a16:creationId xmlns:a16="http://schemas.microsoft.com/office/drawing/2014/main" id="{E7070D62-5DFA-9942-BC24-D67BA86120AD}"/>
              </a:ext>
            </a:extLst>
          </p:cNvPr>
          <p:cNvPicPr>
            <a:picLocks noChangeAspect="1"/>
          </p:cNvPicPr>
          <p:nvPr/>
        </p:nvPicPr>
        <p:blipFill>
          <a:blip r:embed="rId5"/>
          <a:stretch>
            <a:fillRect/>
          </a:stretch>
        </p:blipFill>
        <p:spPr>
          <a:xfrm>
            <a:off x="3795370" y="3665192"/>
            <a:ext cx="5097009" cy="698479"/>
          </a:xfrm>
          <a:prstGeom prst="rect">
            <a:avLst/>
          </a:prstGeom>
        </p:spPr>
      </p:pic>
    </p:spTree>
    <p:extLst>
      <p:ext uri="{BB962C8B-B14F-4D97-AF65-F5344CB8AC3E}">
        <p14:creationId xmlns:p14="http://schemas.microsoft.com/office/powerpoint/2010/main" val="3745919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sym typeface="Roboto Black"/>
              </a:rPr>
              <a:t>3. Optimization of campaign budget</a:t>
            </a:r>
            <a:endParaRPr dirty="0"/>
          </a:p>
        </p:txBody>
      </p:sp>
    </p:spTree>
    <p:extLst>
      <p:ext uri="{BB962C8B-B14F-4D97-AF65-F5344CB8AC3E}">
        <p14:creationId xmlns:p14="http://schemas.microsoft.com/office/powerpoint/2010/main" val="2002183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AB4127B-FE12-7E4B-8564-77D509760B44}"/>
              </a:ext>
            </a:extLst>
          </p:cNvPr>
          <p:cNvSpPr txBox="1"/>
          <p:nvPr/>
        </p:nvSpPr>
        <p:spPr>
          <a:xfrm>
            <a:off x="92529" y="393738"/>
            <a:ext cx="8958942" cy="474976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nSpc>
                <a:spcPct val="115000"/>
              </a:lnSpc>
              <a:buClr>
                <a:schemeClr val="dk1"/>
              </a:buClr>
              <a:buSzPts val="1100"/>
              <a:defRPr sz="1200">
                <a:latin typeface="Roboto"/>
                <a:ea typeface="Roboto"/>
              </a:defRPr>
            </a:lvl1pPr>
          </a:lstStyle>
          <a:p>
            <a:r>
              <a:rPr lang="en-US" dirty="0"/>
              <a:t>The </a:t>
            </a:r>
            <a:r>
              <a:rPr lang="en-US" b="1" dirty="0"/>
              <a:t>five campaigns </a:t>
            </a:r>
            <a:r>
              <a:rPr lang="en-US" dirty="0"/>
              <a:t>that </a:t>
            </a:r>
            <a:r>
              <a:rPr lang="en-US" dirty="0" err="1"/>
              <a:t>CoolTshirts</a:t>
            </a:r>
            <a:r>
              <a:rPr lang="en-US" dirty="0"/>
              <a:t> should re-invest may vary because other factors need to be considered when these type of decisions are taken. However, according to the information obtained from the analysis the proposal is the following:</a:t>
            </a:r>
          </a:p>
          <a:p>
            <a:endParaRPr lang="en-US" dirty="0"/>
          </a:p>
          <a:p>
            <a:r>
              <a:rPr lang="en-US" dirty="0"/>
              <a:t>1. Weekly newsletter. </a:t>
            </a:r>
          </a:p>
          <a:p>
            <a:r>
              <a:rPr lang="en-US" dirty="0"/>
              <a:t>This campaign is responsible for the highest number of last touches, considering the ones as well that led to a purchase. So it is a </a:t>
            </a:r>
          </a:p>
          <a:p>
            <a:endParaRPr lang="en-US" dirty="0"/>
          </a:p>
          <a:p>
            <a:r>
              <a:rPr lang="en-US" dirty="0"/>
              <a:t>2. Retargeting ad</a:t>
            </a:r>
          </a:p>
          <a:p>
            <a:r>
              <a:rPr lang="en-US" dirty="0"/>
              <a:t>This campaign is also one of the most effective in the matter of last touches, considering the ones that led to a purchase. It is important to maintain the campaigns that led to more profits.</a:t>
            </a:r>
          </a:p>
          <a:p>
            <a:endParaRPr lang="en-US" dirty="0"/>
          </a:p>
          <a:p>
            <a:r>
              <a:rPr lang="en-US" dirty="0"/>
              <a:t>3. Retargeting campaign</a:t>
            </a:r>
          </a:p>
          <a:p>
            <a:r>
              <a:rPr lang="en-US" dirty="0"/>
              <a:t>The latter seems to be a good campaign to re-invest in. This is because is the third with the highest quantity of last touches and purchases. </a:t>
            </a:r>
          </a:p>
          <a:p>
            <a:endParaRPr lang="en-US" dirty="0"/>
          </a:p>
          <a:p>
            <a:r>
              <a:rPr lang="en-US" dirty="0"/>
              <a:t>4. Interview with  cool T shirts founder</a:t>
            </a:r>
          </a:p>
          <a:p>
            <a:r>
              <a:rPr lang="en-US" dirty="0"/>
              <a:t>In terms of first touches, this campaign is the most fruitful. Most of the people discover </a:t>
            </a:r>
            <a:r>
              <a:rPr lang="en-US" dirty="0" err="1"/>
              <a:t>CoolTshirts</a:t>
            </a:r>
            <a:r>
              <a:rPr lang="en-US" dirty="0"/>
              <a:t> web site because of this. So, re-investing may lead to more purchases in the coming years if more people know the page.</a:t>
            </a:r>
          </a:p>
          <a:p>
            <a:endParaRPr lang="en-US" dirty="0"/>
          </a:p>
          <a:p>
            <a:r>
              <a:rPr lang="en-US" dirty="0"/>
              <a:t>5. Getting to know </a:t>
            </a:r>
            <a:r>
              <a:rPr lang="en-US" dirty="0" err="1"/>
              <a:t>coolTshirts</a:t>
            </a:r>
            <a:endParaRPr lang="en-US" dirty="0"/>
          </a:p>
          <a:p>
            <a:r>
              <a:rPr lang="en-US" dirty="0"/>
              <a:t>The above campaign the second most effective campaign in terms of first touches. Investing in this campaign may lead to new users getting to know the page as with the previous one.</a:t>
            </a:r>
          </a:p>
          <a:p>
            <a:endParaRPr lang="en-US" dirty="0"/>
          </a:p>
        </p:txBody>
      </p:sp>
    </p:spTree>
    <p:extLst>
      <p:ext uri="{BB962C8B-B14F-4D97-AF65-F5344CB8AC3E}">
        <p14:creationId xmlns:p14="http://schemas.microsoft.com/office/powerpoint/2010/main" val="1150516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5" name="CuadroTexto 4">
            <a:extLst>
              <a:ext uri="{FF2B5EF4-FFF2-40B4-BE49-F238E27FC236}">
                <a16:creationId xmlns:a16="http://schemas.microsoft.com/office/drawing/2014/main" id="{8DD22049-FB60-6942-ACA2-195EEA9D35A3}"/>
              </a:ext>
            </a:extLst>
          </p:cNvPr>
          <p:cNvSpPr txBox="1"/>
          <p:nvPr/>
        </p:nvSpPr>
        <p:spPr>
          <a:xfrm>
            <a:off x="311700" y="838200"/>
            <a:ext cx="6868886" cy="4493538"/>
          </a:xfrm>
          <a:prstGeom prst="rect">
            <a:avLst/>
          </a:prstGeom>
          <a:noFill/>
        </p:spPr>
        <p:txBody>
          <a:bodyPr wrap="square" rtlCol="0">
            <a:spAutoFit/>
          </a:bodyPr>
          <a:lstStyle/>
          <a:p>
            <a:pPr lvl="5"/>
            <a:r>
              <a:rPr lang="es-ES_tradnl" sz="2200" dirty="0">
                <a:solidFill>
                  <a:srgbClr val="295269"/>
                </a:solidFill>
                <a:latin typeface="Roboto"/>
                <a:ea typeface="Roboto"/>
                <a:sym typeface="Roboto"/>
              </a:rPr>
              <a:t>1.  </a:t>
            </a:r>
            <a:r>
              <a:rPr lang="es-ES_tradnl" sz="2200" dirty="0" err="1">
                <a:solidFill>
                  <a:srgbClr val="295269"/>
                </a:solidFill>
                <a:latin typeface="Roboto"/>
                <a:ea typeface="Roboto"/>
                <a:sym typeface="Roboto"/>
              </a:rPr>
              <a:t>About</a:t>
            </a:r>
            <a:r>
              <a:rPr lang="es-ES_tradnl" sz="2200" dirty="0">
                <a:solidFill>
                  <a:srgbClr val="295269"/>
                </a:solidFill>
                <a:latin typeface="Roboto"/>
                <a:ea typeface="Roboto"/>
                <a:sym typeface="Roboto"/>
              </a:rPr>
              <a:t> </a:t>
            </a:r>
            <a:r>
              <a:rPr lang="es-ES_tradnl" sz="2200" dirty="0" err="1">
                <a:solidFill>
                  <a:srgbClr val="295269"/>
                </a:solidFill>
                <a:latin typeface="Roboto"/>
                <a:ea typeface="Roboto"/>
                <a:sym typeface="Roboto"/>
              </a:rPr>
              <a:t>the</a:t>
            </a:r>
            <a:r>
              <a:rPr lang="es-ES_tradnl" sz="2200" dirty="0">
                <a:solidFill>
                  <a:srgbClr val="295269"/>
                </a:solidFill>
                <a:latin typeface="Roboto"/>
                <a:ea typeface="Roboto"/>
                <a:sym typeface="Roboto"/>
              </a:rPr>
              <a:t> Company </a:t>
            </a:r>
          </a:p>
          <a:p>
            <a:pPr lvl="5"/>
            <a:r>
              <a:rPr lang="es-ES_tradnl" sz="2200" dirty="0">
                <a:solidFill>
                  <a:srgbClr val="295269"/>
                </a:solidFill>
                <a:latin typeface="Roboto"/>
                <a:ea typeface="Roboto"/>
                <a:sym typeface="Roboto"/>
              </a:rPr>
              <a:t>    1.1 </a:t>
            </a:r>
            <a:r>
              <a:rPr lang="es-ES_tradnl" sz="2200" dirty="0" err="1">
                <a:solidFill>
                  <a:srgbClr val="295269"/>
                </a:solidFill>
                <a:latin typeface="Roboto"/>
                <a:ea typeface="Roboto"/>
                <a:sym typeface="Roboto"/>
              </a:rPr>
              <a:t>Background</a:t>
            </a:r>
            <a:endParaRPr lang="es-ES_tradnl" sz="2200" dirty="0">
              <a:solidFill>
                <a:srgbClr val="295269"/>
              </a:solidFill>
              <a:latin typeface="Roboto"/>
              <a:ea typeface="Roboto"/>
              <a:sym typeface="Roboto"/>
            </a:endParaRPr>
          </a:p>
          <a:p>
            <a:pPr lvl="5"/>
            <a:r>
              <a:rPr lang="es-ES_tradnl" sz="2200" dirty="0">
                <a:solidFill>
                  <a:srgbClr val="295269"/>
                </a:solidFill>
                <a:latin typeface="Roboto"/>
                <a:ea typeface="Roboto"/>
                <a:sym typeface="Roboto"/>
              </a:rPr>
              <a:t>    1.2 UTM </a:t>
            </a:r>
            <a:r>
              <a:rPr lang="es-ES_tradnl" sz="2200" dirty="0" err="1">
                <a:solidFill>
                  <a:srgbClr val="295269"/>
                </a:solidFill>
                <a:latin typeface="Roboto"/>
                <a:ea typeface="Roboto"/>
                <a:sym typeface="Roboto"/>
              </a:rPr>
              <a:t>campaign</a:t>
            </a:r>
            <a:r>
              <a:rPr lang="es-ES_tradnl" sz="2200" dirty="0">
                <a:solidFill>
                  <a:srgbClr val="295269"/>
                </a:solidFill>
                <a:latin typeface="Roboto"/>
                <a:ea typeface="Roboto"/>
                <a:sym typeface="Roboto"/>
              </a:rPr>
              <a:t> and UTM </a:t>
            </a:r>
            <a:r>
              <a:rPr lang="es-ES_tradnl" sz="2200" dirty="0" err="1">
                <a:solidFill>
                  <a:srgbClr val="295269"/>
                </a:solidFill>
                <a:latin typeface="Roboto"/>
                <a:ea typeface="Roboto"/>
                <a:sym typeface="Roboto"/>
              </a:rPr>
              <a:t>source</a:t>
            </a:r>
            <a:endParaRPr lang="es-ES_tradnl" sz="2200" dirty="0">
              <a:solidFill>
                <a:srgbClr val="295269"/>
              </a:solidFill>
              <a:latin typeface="Roboto"/>
              <a:ea typeface="Roboto"/>
              <a:sym typeface="Roboto"/>
            </a:endParaRPr>
          </a:p>
          <a:p>
            <a:pPr lvl="5"/>
            <a:r>
              <a:rPr lang="es-ES_tradnl" sz="2200" dirty="0">
                <a:solidFill>
                  <a:srgbClr val="295269"/>
                </a:solidFill>
                <a:latin typeface="Roboto"/>
                <a:ea typeface="Roboto"/>
                <a:sym typeface="Roboto"/>
              </a:rPr>
              <a:t>    1.3 </a:t>
            </a:r>
            <a:r>
              <a:rPr lang="es-ES_tradnl" sz="2200" dirty="0" err="1">
                <a:solidFill>
                  <a:srgbClr val="295269"/>
                </a:solidFill>
                <a:latin typeface="Roboto"/>
                <a:ea typeface="Roboto"/>
                <a:sym typeface="Roboto"/>
              </a:rPr>
              <a:t>Campaigns</a:t>
            </a:r>
            <a:r>
              <a:rPr lang="es-ES_tradnl" sz="2200" dirty="0">
                <a:solidFill>
                  <a:srgbClr val="295269"/>
                </a:solidFill>
                <a:latin typeface="Roboto"/>
                <a:ea typeface="Roboto"/>
                <a:sym typeface="Roboto"/>
              </a:rPr>
              <a:t> and </a:t>
            </a:r>
            <a:r>
              <a:rPr lang="es-ES_tradnl" sz="2200" dirty="0" err="1">
                <a:solidFill>
                  <a:srgbClr val="295269"/>
                </a:solidFill>
                <a:latin typeface="Roboto"/>
                <a:ea typeface="Roboto"/>
                <a:sym typeface="Roboto"/>
              </a:rPr>
              <a:t>sources</a:t>
            </a:r>
            <a:r>
              <a:rPr lang="es-ES_tradnl" sz="2200" dirty="0">
                <a:solidFill>
                  <a:srgbClr val="295269"/>
                </a:solidFill>
                <a:latin typeface="Roboto"/>
                <a:ea typeface="Roboto"/>
                <a:sym typeface="Roboto"/>
              </a:rPr>
              <a:t> </a:t>
            </a:r>
            <a:r>
              <a:rPr lang="es-ES_tradnl" sz="2200" dirty="0" err="1">
                <a:solidFill>
                  <a:srgbClr val="295269"/>
                </a:solidFill>
                <a:latin typeface="Roboto"/>
                <a:ea typeface="Roboto"/>
                <a:sym typeface="Roboto"/>
              </a:rPr>
              <a:t>information</a:t>
            </a:r>
            <a:endParaRPr lang="es-ES_tradnl" sz="2200" dirty="0">
              <a:solidFill>
                <a:srgbClr val="295269"/>
              </a:solidFill>
              <a:latin typeface="Roboto"/>
              <a:ea typeface="Roboto"/>
              <a:sym typeface="Roboto"/>
            </a:endParaRPr>
          </a:p>
          <a:p>
            <a:pPr lvl="5"/>
            <a:r>
              <a:rPr lang="es-ES_tradnl" sz="2200" dirty="0">
                <a:solidFill>
                  <a:srgbClr val="295269"/>
                </a:solidFill>
                <a:latin typeface="Roboto"/>
                <a:ea typeface="Roboto"/>
                <a:sym typeface="Roboto"/>
              </a:rPr>
              <a:t> </a:t>
            </a:r>
          </a:p>
          <a:p>
            <a:pPr lvl="5"/>
            <a:r>
              <a:rPr lang="es-ES_tradnl" sz="2200" dirty="0">
                <a:solidFill>
                  <a:srgbClr val="295269"/>
                </a:solidFill>
                <a:latin typeface="Roboto"/>
                <a:ea typeface="Roboto"/>
                <a:sym typeface="Roboto"/>
              </a:rPr>
              <a:t>2. </a:t>
            </a:r>
            <a:r>
              <a:rPr lang="es-ES_tradnl" sz="2200" dirty="0" err="1">
                <a:solidFill>
                  <a:srgbClr val="295269"/>
                </a:solidFill>
                <a:latin typeface="Roboto"/>
                <a:ea typeface="Roboto"/>
                <a:sym typeface="Roboto"/>
              </a:rPr>
              <a:t>User</a:t>
            </a:r>
            <a:r>
              <a:rPr lang="es-ES_tradnl" sz="2200" dirty="0">
                <a:solidFill>
                  <a:srgbClr val="295269"/>
                </a:solidFill>
                <a:latin typeface="Roboto"/>
                <a:ea typeface="Roboto"/>
                <a:sym typeface="Roboto"/>
              </a:rPr>
              <a:t> </a:t>
            </a:r>
            <a:r>
              <a:rPr lang="es-ES_tradnl" sz="2200" dirty="0" err="1">
                <a:solidFill>
                  <a:srgbClr val="295269"/>
                </a:solidFill>
                <a:latin typeface="Roboto"/>
                <a:ea typeface="Roboto"/>
                <a:sym typeface="Roboto"/>
              </a:rPr>
              <a:t>journey</a:t>
            </a:r>
            <a:endParaRPr lang="es-ES_tradnl" sz="2200" dirty="0">
              <a:solidFill>
                <a:srgbClr val="295269"/>
              </a:solidFill>
              <a:latin typeface="Roboto"/>
              <a:ea typeface="Roboto"/>
              <a:sym typeface="Roboto"/>
            </a:endParaRPr>
          </a:p>
          <a:p>
            <a:pPr lvl="5"/>
            <a:r>
              <a:rPr lang="es-ES_tradnl" sz="2200" dirty="0">
                <a:solidFill>
                  <a:srgbClr val="295269"/>
                </a:solidFill>
                <a:latin typeface="Roboto"/>
                <a:ea typeface="Roboto"/>
                <a:sym typeface="Roboto"/>
              </a:rPr>
              <a:t>    2.1 </a:t>
            </a:r>
            <a:r>
              <a:rPr lang="es-ES_tradnl" sz="2200" dirty="0" err="1">
                <a:solidFill>
                  <a:srgbClr val="295269"/>
                </a:solidFill>
                <a:latin typeface="Roboto"/>
                <a:ea typeface="Roboto"/>
                <a:sym typeface="Roboto"/>
              </a:rPr>
              <a:t>First</a:t>
            </a:r>
            <a:r>
              <a:rPr lang="es-ES_tradnl" sz="2200" dirty="0">
                <a:solidFill>
                  <a:srgbClr val="295269"/>
                </a:solidFill>
                <a:latin typeface="Roboto"/>
                <a:ea typeface="Roboto"/>
                <a:sym typeface="Roboto"/>
              </a:rPr>
              <a:t> </a:t>
            </a:r>
            <a:r>
              <a:rPr lang="es-ES_tradnl" sz="2200" dirty="0" err="1">
                <a:solidFill>
                  <a:srgbClr val="295269"/>
                </a:solidFill>
                <a:latin typeface="Roboto"/>
                <a:ea typeface="Roboto"/>
                <a:sym typeface="Roboto"/>
              </a:rPr>
              <a:t>touches</a:t>
            </a:r>
            <a:r>
              <a:rPr lang="es-ES_tradnl" sz="2200" dirty="0">
                <a:solidFill>
                  <a:srgbClr val="295269"/>
                </a:solidFill>
                <a:latin typeface="Roboto"/>
                <a:ea typeface="Roboto"/>
                <a:sym typeface="Roboto"/>
              </a:rPr>
              <a:t> </a:t>
            </a:r>
          </a:p>
          <a:p>
            <a:pPr lvl="5"/>
            <a:r>
              <a:rPr lang="es-ES_tradnl" sz="2200" dirty="0">
                <a:solidFill>
                  <a:srgbClr val="295269"/>
                </a:solidFill>
                <a:latin typeface="Roboto"/>
                <a:ea typeface="Roboto"/>
                <a:sym typeface="Roboto"/>
              </a:rPr>
              <a:t>    2.1 </a:t>
            </a:r>
            <a:r>
              <a:rPr lang="es-ES_tradnl" sz="2200" dirty="0" err="1">
                <a:solidFill>
                  <a:srgbClr val="295269"/>
                </a:solidFill>
                <a:latin typeface="Roboto"/>
                <a:ea typeface="Roboto"/>
                <a:sym typeface="Roboto"/>
              </a:rPr>
              <a:t>Last</a:t>
            </a:r>
            <a:r>
              <a:rPr lang="es-ES_tradnl" sz="2200" dirty="0">
                <a:solidFill>
                  <a:srgbClr val="295269"/>
                </a:solidFill>
                <a:latin typeface="Roboto"/>
                <a:ea typeface="Roboto"/>
                <a:sym typeface="Roboto"/>
              </a:rPr>
              <a:t> </a:t>
            </a:r>
            <a:r>
              <a:rPr lang="es-ES_tradnl" sz="2200" dirty="0" err="1">
                <a:solidFill>
                  <a:srgbClr val="295269"/>
                </a:solidFill>
                <a:latin typeface="Roboto"/>
                <a:ea typeface="Roboto"/>
                <a:sym typeface="Roboto"/>
              </a:rPr>
              <a:t>touches</a:t>
            </a:r>
            <a:endParaRPr lang="es-ES_tradnl" sz="2200" dirty="0">
              <a:solidFill>
                <a:srgbClr val="295269"/>
              </a:solidFill>
              <a:latin typeface="Roboto"/>
              <a:ea typeface="Roboto"/>
              <a:sym typeface="Roboto"/>
            </a:endParaRPr>
          </a:p>
          <a:p>
            <a:pPr lvl="5"/>
            <a:r>
              <a:rPr lang="es-ES_tradnl" sz="2200" dirty="0">
                <a:solidFill>
                  <a:srgbClr val="295269"/>
                </a:solidFill>
                <a:latin typeface="Roboto"/>
                <a:ea typeface="Roboto"/>
                <a:sym typeface="Roboto"/>
              </a:rPr>
              <a:t>    2.3 </a:t>
            </a:r>
            <a:r>
              <a:rPr lang="es-ES_tradnl" sz="2200" dirty="0" err="1">
                <a:solidFill>
                  <a:srgbClr val="295269"/>
                </a:solidFill>
                <a:latin typeface="Roboto"/>
                <a:ea typeface="Roboto"/>
                <a:sym typeface="Roboto"/>
              </a:rPr>
              <a:t>Purchases</a:t>
            </a:r>
            <a:endParaRPr lang="es-ES_tradnl" sz="2200" dirty="0">
              <a:solidFill>
                <a:srgbClr val="295269"/>
              </a:solidFill>
              <a:latin typeface="Roboto"/>
              <a:ea typeface="Roboto"/>
              <a:sym typeface="Roboto"/>
            </a:endParaRPr>
          </a:p>
          <a:p>
            <a:pPr lvl="5"/>
            <a:r>
              <a:rPr lang="es-ES_tradnl" sz="2200" dirty="0">
                <a:solidFill>
                  <a:srgbClr val="295269"/>
                </a:solidFill>
                <a:latin typeface="Roboto"/>
                <a:ea typeface="Roboto"/>
                <a:sym typeface="Roboto"/>
              </a:rPr>
              <a:t>    2.4 </a:t>
            </a:r>
            <a:r>
              <a:rPr lang="es-ES_tradnl" sz="2200" dirty="0" err="1">
                <a:solidFill>
                  <a:srgbClr val="295269"/>
                </a:solidFill>
                <a:latin typeface="Roboto"/>
                <a:ea typeface="Roboto"/>
                <a:sym typeface="Roboto"/>
              </a:rPr>
              <a:t>User</a:t>
            </a:r>
            <a:r>
              <a:rPr lang="es-ES_tradnl" sz="2200" dirty="0">
                <a:solidFill>
                  <a:srgbClr val="295269"/>
                </a:solidFill>
                <a:latin typeface="Roboto"/>
                <a:ea typeface="Roboto"/>
                <a:sym typeface="Roboto"/>
              </a:rPr>
              <a:t> </a:t>
            </a:r>
            <a:r>
              <a:rPr lang="es-ES_tradnl" sz="2200" dirty="0" err="1">
                <a:solidFill>
                  <a:srgbClr val="295269"/>
                </a:solidFill>
                <a:latin typeface="Roboto"/>
                <a:ea typeface="Roboto"/>
                <a:sym typeface="Roboto"/>
              </a:rPr>
              <a:t>journey</a:t>
            </a:r>
            <a:endParaRPr lang="es-ES_tradnl" sz="2200" dirty="0">
              <a:solidFill>
                <a:srgbClr val="295269"/>
              </a:solidFill>
              <a:latin typeface="Roboto"/>
              <a:ea typeface="Roboto"/>
              <a:sym typeface="Roboto"/>
            </a:endParaRPr>
          </a:p>
          <a:p>
            <a:pPr lvl="5"/>
            <a:endParaRPr lang="es-ES_tradnl" sz="2200" dirty="0">
              <a:solidFill>
                <a:srgbClr val="295269"/>
              </a:solidFill>
              <a:latin typeface="Roboto"/>
              <a:ea typeface="Roboto"/>
              <a:sym typeface="Roboto"/>
            </a:endParaRPr>
          </a:p>
          <a:p>
            <a:pPr lvl="5"/>
            <a:r>
              <a:rPr lang="es-ES_tradnl" sz="2200" dirty="0">
                <a:solidFill>
                  <a:srgbClr val="295269"/>
                </a:solidFill>
                <a:latin typeface="Roboto"/>
                <a:ea typeface="Roboto"/>
                <a:sym typeface="Roboto"/>
              </a:rPr>
              <a:t>3. </a:t>
            </a:r>
            <a:r>
              <a:rPr lang="es-ES_tradnl" sz="2200" dirty="0" err="1">
                <a:solidFill>
                  <a:srgbClr val="295269"/>
                </a:solidFill>
                <a:latin typeface="Roboto"/>
                <a:ea typeface="Roboto"/>
                <a:sym typeface="Roboto"/>
              </a:rPr>
              <a:t>Optimization</a:t>
            </a:r>
            <a:r>
              <a:rPr lang="es-ES_tradnl" sz="2200" dirty="0">
                <a:solidFill>
                  <a:srgbClr val="295269"/>
                </a:solidFill>
                <a:latin typeface="Roboto"/>
                <a:ea typeface="Roboto"/>
                <a:sym typeface="Roboto"/>
              </a:rPr>
              <a:t> of </a:t>
            </a:r>
            <a:r>
              <a:rPr lang="es-ES_tradnl" sz="2200" dirty="0" err="1">
                <a:solidFill>
                  <a:srgbClr val="295269"/>
                </a:solidFill>
                <a:latin typeface="Roboto"/>
                <a:ea typeface="Roboto"/>
                <a:sym typeface="Roboto"/>
              </a:rPr>
              <a:t>campaign</a:t>
            </a:r>
            <a:r>
              <a:rPr lang="es-ES_tradnl" sz="2200" dirty="0">
                <a:solidFill>
                  <a:srgbClr val="295269"/>
                </a:solidFill>
                <a:latin typeface="Roboto"/>
                <a:ea typeface="Roboto"/>
                <a:sym typeface="Roboto"/>
              </a:rPr>
              <a:t> Budget</a:t>
            </a:r>
          </a:p>
          <a:p>
            <a:pPr lvl="5"/>
            <a:r>
              <a:rPr lang="es-ES_tradnl" sz="2200" dirty="0">
                <a:solidFill>
                  <a:srgbClr val="295269"/>
                </a:solidFill>
                <a:latin typeface="Roboto"/>
                <a:ea typeface="Roboto"/>
                <a:sym typeface="Roboto"/>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About the company</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a 6">
            <a:extLst>
              <a:ext uri="{FF2B5EF4-FFF2-40B4-BE49-F238E27FC236}">
                <a16:creationId xmlns:a16="http://schemas.microsoft.com/office/drawing/2014/main" id="{C9348FC4-38B5-874E-9C22-5D443319B1E3}"/>
              </a:ext>
            </a:extLst>
          </p:cNvPr>
          <p:cNvGraphicFramePr/>
          <p:nvPr>
            <p:extLst>
              <p:ext uri="{D42A27DB-BD31-4B8C-83A1-F6EECF244321}">
                <p14:modId xmlns:p14="http://schemas.microsoft.com/office/powerpoint/2010/main" val="4182962528"/>
              </p:ext>
            </p:extLst>
          </p:nvPr>
        </p:nvGraphicFramePr>
        <p:xfrm>
          <a:off x="-76200" y="849086"/>
          <a:ext cx="8403771" cy="4294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Shape 315">
            <a:extLst>
              <a:ext uri="{FF2B5EF4-FFF2-40B4-BE49-F238E27FC236}">
                <a16:creationId xmlns:a16="http://schemas.microsoft.com/office/drawing/2014/main" id="{AB7C37CA-7A83-D246-A82F-FE6567CA780D}"/>
              </a:ext>
            </a:extLst>
          </p:cNvPr>
          <p:cNvSpPr txBox="1"/>
          <p:nvPr/>
        </p:nvSpPr>
        <p:spPr>
          <a:xfrm>
            <a:off x="311700" y="206012"/>
            <a:ext cx="8520600" cy="444425"/>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Background</a:t>
            </a:r>
            <a:endParaRPr sz="2400" b="1" dirty="0">
              <a:solidFill>
                <a:srgbClr val="295269"/>
              </a:solidFill>
              <a:latin typeface="Roboto"/>
              <a:ea typeface="Roboto"/>
              <a:cs typeface="Roboto"/>
              <a:sym typeface="Roboto"/>
            </a:endParaRPr>
          </a:p>
        </p:txBody>
      </p:sp>
    </p:spTree>
    <p:extLst>
      <p:ext uri="{BB962C8B-B14F-4D97-AF65-F5344CB8AC3E}">
        <p14:creationId xmlns:p14="http://schemas.microsoft.com/office/powerpoint/2010/main" val="1706765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15">
            <a:extLst>
              <a:ext uri="{FF2B5EF4-FFF2-40B4-BE49-F238E27FC236}">
                <a16:creationId xmlns:a16="http://schemas.microsoft.com/office/drawing/2014/main" id="{B074F700-3357-C34A-8AAD-6C539D47C675}"/>
              </a:ext>
            </a:extLst>
          </p:cNvPr>
          <p:cNvSpPr txBox="1"/>
          <p:nvPr/>
        </p:nvSpPr>
        <p:spPr>
          <a:xfrm>
            <a:off x="311700" y="206012"/>
            <a:ext cx="8520600" cy="444425"/>
          </a:xfrm>
          <a:prstGeom prst="rect">
            <a:avLst/>
          </a:prstGeom>
          <a:noFill/>
          <a:ln>
            <a:noFill/>
          </a:ln>
        </p:spPr>
        <p:txBody>
          <a:bodyPr spcFirstLastPara="1" wrap="square" lIns="91425" tIns="91425" rIns="91425" bIns="91425" anchor="b" anchorCtr="0">
            <a:noAutofit/>
          </a:bodyPr>
          <a:lstStyle/>
          <a:p>
            <a:pPr lvl="0"/>
            <a:r>
              <a:rPr lang="en-US" sz="2400" b="1">
                <a:solidFill>
                  <a:srgbClr val="295269"/>
                </a:solidFill>
                <a:latin typeface="Roboto"/>
                <a:ea typeface="Roboto"/>
                <a:cs typeface="Roboto"/>
                <a:sym typeface="Roboto"/>
              </a:rPr>
              <a:t>1.2 </a:t>
            </a:r>
            <a:r>
              <a:rPr lang="en-US" sz="2400" b="1">
                <a:solidFill>
                  <a:srgbClr val="295269"/>
                </a:solidFill>
                <a:latin typeface="Roboto"/>
                <a:ea typeface="Roboto"/>
                <a:sym typeface="Roboto"/>
              </a:rPr>
              <a:t>UTM campaign and UTM source</a:t>
            </a:r>
          </a:p>
        </p:txBody>
      </p:sp>
      <p:sp>
        <p:nvSpPr>
          <p:cNvPr id="3" name="Rectángulo redondeado 2">
            <a:extLst>
              <a:ext uri="{FF2B5EF4-FFF2-40B4-BE49-F238E27FC236}">
                <a16:creationId xmlns:a16="http://schemas.microsoft.com/office/drawing/2014/main" id="{8C691B9F-B04D-1642-B5DC-2D37A2C549C3}"/>
              </a:ext>
            </a:extLst>
          </p:cNvPr>
          <p:cNvSpPr/>
          <p:nvPr/>
        </p:nvSpPr>
        <p:spPr>
          <a:xfrm>
            <a:off x="1094014" y="2000249"/>
            <a:ext cx="3222172" cy="265611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t>UTM campaign</a:t>
            </a:r>
          </a:p>
          <a:p>
            <a:pPr algn="ctr"/>
            <a:endParaRPr lang="en-US" sz="1800" dirty="0"/>
          </a:p>
          <a:p>
            <a:pPr marL="285750" indent="-285750">
              <a:buFont typeface="Arial" panose="020B0604020202020204" pitchFamily="34" charset="0"/>
              <a:buChar char="•"/>
            </a:pPr>
            <a:r>
              <a:rPr lang="en-US" dirty="0"/>
              <a:t>Identify the campaign that has finally managed to attract traffic to a specific website</a:t>
            </a:r>
          </a:p>
          <a:p>
            <a:pPr marL="285750" indent="-285750">
              <a:buFont typeface="Arial" panose="020B0604020202020204" pitchFamily="34" charset="0"/>
              <a:buChar char="•"/>
            </a:pPr>
            <a:r>
              <a:rPr lang="en-US" dirty="0"/>
              <a:t>Examples: memorial-day-sale, the weekly newsletter, spring sale, etc.</a:t>
            </a:r>
          </a:p>
          <a:p>
            <a:pPr marL="285750" indent="-285750" algn="ctr">
              <a:buFont typeface="Arial" panose="020B0604020202020204" pitchFamily="34" charset="0"/>
              <a:buChar char="•"/>
            </a:pPr>
            <a:endParaRPr lang="en-US" dirty="0"/>
          </a:p>
        </p:txBody>
      </p:sp>
      <p:sp>
        <p:nvSpPr>
          <p:cNvPr id="4" name="Rectángulo redondeado 3">
            <a:extLst>
              <a:ext uri="{FF2B5EF4-FFF2-40B4-BE49-F238E27FC236}">
                <a16:creationId xmlns:a16="http://schemas.microsoft.com/office/drawing/2014/main" id="{4244764C-86DA-374D-A7F7-0EA46523EE0C}"/>
              </a:ext>
            </a:extLst>
          </p:cNvPr>
          <p:cNvSpPr/>
          <p:nvPr/>
        </p:nvSpPr>
        <p:spPr>
          <a:xfrm>
            <a:off x="4827816" y="2000249"/>
            <a:ext cx="3222170" cy="26806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t>UTM source</a:t>
            </a:r>
          </a:p>
          <a:p>
            <a:pPr algn="ctr"/>
            <a:endParaRPr lang="en-US" sz="1800" dirty="0"/>
          </a:p>
          <a:p>
            <a:pPr marL="285750" indent="-285750">
              <a:buFont typeface="Arial" panose="020B0604020202020204" pitchFamily="34" charset="0"/>
              <a:buChar char="•"/>
            </a:pPr>
            <a:r>
              <a:rPr lang="en-US" dirty="0"/>
              <a:t>Identifies which site sent the traffic</a:t>
            </a:r>
          </a:p>
          <a:p>
            <a:pPr marL="285750" indent="-285750">
              <a:buFont typeface="Arial" panose="020B0604020202020204" pitchFamily="34" charset="0"/>
              <a:buChar char="•"/>
            </a:pPr>
            <a:r>
              <a:rPr lang="en-US" dirty="0"/>
              <a:t>•For example, if </a:t>
            </a:r>
            <a:r>
              <a:rPr lang="en-US" dirty="0" err="1"/>
              <a:t>utm_source</a:t>
            </a:r>
            <a:r>
              <a:rPr lang="en-US" dirty="0"/>
              <a:t>=Facebook</a:t>
            </a:r>
          </a:p>
          <a:p>
            <a:pPr marL="285750" indent="-285750">
              <a:buFont typeface="Arial" panose="020B0604020202020204" pitchFamily="34" charset="0"/>
              <a:buChar char="•"/>
            </a:pPr>
            <a:r>
              <a:rPr lang="en-US" dirty="0"/>
              <a:t>•Through this UTM code, you identify that the source from which a user has reached the site is Facebook.</a:t>
            </a:r>
          </a:p>
          <a:p>
            <a:pPr algn="ctr"/>
            <a:endParaRPr lang="en-US" dirty="0"/>
          </a:p>
        </p:txBody>
      </p:sp>
      <p:sp>
        <p:nvSpPr>
          <p:cNvPr id="5" name="CuadroTexto 4">
            <a:extLst>
              <a:ext uri="{FF2B5EF4-FFF2-40B4-BE49-F238E27FC236}">
                <a16:creationId xmlns:a16="http://schemas.microsoft.com/office/drawing/2014/main" id="{A0A51CD8-CF20-DB45-B7FF-084FE4E31FAC}"/>
              </a:ext>
            </a:extLst>
          </p:cNvPr>
          <p:cNvSpPr txBox="1"/>
          <p:nvPr/>
        </p:nvSpPr>
        <p:spPr>
          <a:xfrm>
            <a:off x="1094014" y="956011"/>
            <a:ext cx="6955972"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Urchin Traffic Monitor(UTM) is a way of measuring and calculating where the traffic to a website comes from. It helps in the monitoring and analytics of users. Also, these parameters allow us to analyze the effectiveness of marketing campaigns.</a:t>
            </a:r>
          </a:p>
        </p:txBody>
      </p:sp>
    </p:spTree>
    <p:extLst>
      <p:ext uri="{BB962C8B-B14F-4D97-AF65-F5344CB8AC3E}">
        <p14:creationId xmlns:p14="http://schemas.microsoft.com/office/powerpoint/2010/main" val="2995761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76200"/>
            <a:ext cx="8520600" cy="54239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1.3 Campaigns and sources</a:t>
            </a:r>
            <a:endParaRPr sz="2400" b="1" dirty="0">
              <a:solidFill>
                <a:srgbClr val="295269"/>
              </a:solidFill>
              <a:latin typeface="Roboto"/>
              <a:ea typeface="Roboto"/>
              <a:cs typeface="Roboto"/>
              <a:sym typeface="Roboto"/>
            </a:endParaRPr>
          </a:p>
        </p:txBody>
      </p:sp>
      <p:sp>
        <p:nvSpPr>
          <p:cNvPr id="323" name="Shape 323"/>
          <p:cNvSpPr txBox="1"/>
          <p:nvPr/>
        </p:nvSpPr>
        <p:spPr>
          <a:xfrm>
            <a:off x="5334240" y="618596"/>
            <a:ext cx="3661571" cy="3746400"/>
          </a:xfrm>
          <a:prstGeom prst="rect">
            <a:avLst/>
          </a:prstGeom>
          <a:solidFill>
            <a:srgbClr val="D9D9D9"/>
          </a:solidFill>
          <a:ln>
            <a:noFill/>
          </a:ln>
        </p:spPr>
        <p:txBody>
          <a:bodyPr spcFirstLastPara="1" wrap="square" lIns="91425" tIns="91425" rIns="91425" bIns="91425" anchor="t" anchorCtr="0">
            <a:noAutofit/>
          </a:bodyPr>
          <a:lstStyle/>
          <a:p>
            <a:pPr>
              <a:buClr>
                <a:schemeClr val="dk1"/>
              </a:buClr>
              <a:buSzPts val="1100"/>
            </a:pPr>
            <a:r>
              <a:rPr lang="es-MX" sz="1200" dirty="0">
                <a:latin typeface="Courier New"/>
                <a:cs typeface="Courier New"/>
              </a:rPr>
              <a:t>SELECT COUNT(DISTINCT utm_campaign) AS “num_campaigns”</a:t>
            </a:r>
          </a:p>
          <a:p>
            <a:pPr>
              <a:buClr>
                <a:schemeClr val="dk1"/>
              </a:buClr>
              <a:buSzPts val="1100"/>
            </a:pPr>
            <a:r>
              <a:rPr lang="es-MX" sz="1200" dirty="0">
                <a:latin typeface="Courier New"/>
                <a:cs typeface="Courier New"/>
              </a:rPr>
              <a:t>FROM page_visits;</a:t>
            </a:r>
          </a:p>
          <a:p>
            <a:pPr>
              <a:buClr>
                <a:schemeClr val="dk1"/>
              </a:buClr>
              <a:buSzPts val="1100"/>
            </a:pPr>
            <a:br>
              <a:rPr lang="es-MX" sz="1200" dirty="0">
                <a:latin typeface="Courier New"/>
                <a:cs typeface="Courier New"/>
              </a:rPr>
            </a:br>
            <a:r>
              <a:rPr lang="es-MX" sz="1200" dirty="0">
                <a:latin typeface="Courier New"/>
                <a:cs typeface="Courier New"/>
              </a:rPr>
              <a:t>SELECT COUNT(DISTINCT utm_source) AS “num_sources”</a:t>
            </a:r>
          </a:p>
          <a:p>
            <a:pPr>
              <a:buClr>
                <a:schemeClr val="dk1"/>
              </a:buClr>
              <a:buSzPts val="1100"/>
            </a:pPr>
            <a:r>
              <a:rPr lang="es-MX" sz="1200" dirty="0">
                <a:latin typeface="Courier New"/>
                <a:cs typeface="Courier New"/>
              </a:rPr>
              <a:t>FROM page_visits;</a:t>
            </a:r>
          </a:p>
          <a:p>
            <a:pPr>
              <a:buClr>
                <a:schemeClr val="dk1"/>
              </a:buClr>
              <a:buSzPts val="1100"/>
            </a:pPr>
            <a:endParaRPr lang="es-ES" sz="1200" dirty="0">
              <a:latin typeface="Courier New"/>
              <a:cs typeface="Courier New"/>
              <a:sym typeface="Courier New"/>
            </a:endParaRPr>
          </a:p>
          <a:p>
            <a:r>
              <a:rPr lang="es-MX" sz="1200" dirty="0">
                <a:latin typeface="Courier New"/>
                <a:cs typeface="Courier New"/>
              </a:rPr>
              <a:t>SELECT DISTINCT utm_campaign,utm_source</a:t>
            </a:r>
          </a:p>
          <a:p>
            <a:r>
              <a:rPr lang="es-MX" sz="1200" dirty="0">
                <a:latin typeface="Courier New"/>
                <a:cs typeface="Courier New"/>
              </a:rPr>
              <a:t>FROM page_visits;</a:t>
            </a:r>
          </a:p>
          <a:p>
            <a:endParaRPr lang="es-MX" sz="1200" dirty="0">
              <a:latin typeface="Courier New"/>
              <a:cs typeface="Courier New"/>
            </a:endParaRPr>
          </a:p>
          <a:p>
            <a:r>
              <a:rPr lang="es-MX" sz="1200" dirty="0">
                <a:latin typeface="Courier New"/>
                <a:cs typeface="Courier New"/>
              </a:rPr>
              <a:t>SELECT DISTINCT page_name AS ”page_names”</a:t>
            </a:r>
          </a:p>
          <a:p>
            <a:r>
              <a:rPr lang="es-MX" sz="1200" dirty="0">
                <a:latin typeface="Courier New"/>
                <a:cs typeface="Courier New"/>
              </a:rPr>
              <a:t>FROM page_visits;</a:t>
            </a:r>
          </a:p>
          <a:p>
            <a:endParaRPr lang="es-MX" sz="1200" dirty="0">
              <a:latin typeface="Courier New"/>
              <a:cs typeface="Courier New"/>
            </a:endParaRPr>
          </a:p>
          <a:p>
            <a:pPr>
              <a:buClr>
                <a:schemeClr val="dk1"/>
              </a:buClr>
              <a:buSzPts val="1100"/>
            </a:pPr>
            <a:endParaRPr sz="1200" dirty="0">
              <a:latin typeface="Courier New"/>
              <a:cs typeface="Courier New"/>
              <a:sym typeface="Courier New"/>
            </a:endParaRPr>
          </a:p>
          <a:p>
            <a:pPr marL="0" lvl="0" indent="0" rtl="0">
              <a:spcBef>
                <a:spcPts val="0"/>
              </a:spcBef>
              <a:spcAft>
                <a:spcPts val="0"/>
              </a:spcAft>
              <a:buNone/>
            </a:pPr>
            <a:endParaRPr sz="1200" dirty="0">
              <a:latin typeface="Courier New"/>
              <a:ea typeface="Courier New"/>
              <a:cs typeface="Courier New"/>
              <a:sym typeface="Courier New"/>
            </a:endParaRPr>
          </a:p>
        </p:txBody>
      </p:sp>
      <p:sp>
        <p:nvSpPr>
          <p:cNvPr id="324" name="Shape 324"/>
          <p:cNvSpPr txBox="1"/>
          <p:nvPr/>
        </p:nvSpPr>
        <p:spPr>
          <a:xfrm>
            <a:off x="94000" y="618596"/>
            <a:ext cx="4920900" cy="135409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latin typeface="Roboto"/>
                <a:ea typeface="Roboto"/>
                <a:cs typeface="Roboto"/>
                <a:sym typeface="Roboto"/>
              </a:rPr>
              <a:t>As seen, with the queries presented four pieces of information were obtained :</a:t>
            </a:r>
          </a:p>
          <a:p>
            <a:pPr marL="171450" lvl="2"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Number of distinct campaigns developed by </a:t>
            </a:r>
            <a:r>
              <a:rPr lang="en-US" sz="1200" dirty="0" err="1">
                <a:latin typeface="Roboto"/>
                <a:ea typeface="Roboto"/>
                <a:cs typeface="Roboto"/>
                <a:sym typeface="Roboto"/>
              </a:rPr>
              <a:t>CoolTshits</a:t>
            </a:r>
            <a:r>
              <a:rPr lang="en-US" sz="1200" dirty="0">
                <a:latin typeface="Roboto"/>
                <a:ea typeface="Roboto"/>
                <a:cs typeface="Roboto"/>
                <a:sym typeface="Roboto"/>
              </a:rPr>
              <a:t> (8)</a:t>
            </a:r>
          </a:p>
          <a:p>
            <a:pPr marL="171450" lvl="2"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Number of distinct sources used (6)</a:t>
            </a:r>
          </a:p>
          <a:p>
            <a:pPr marL="171450" lvl="2"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The source used by each campaign	</a:t>
            </a:r>
          </a:p>
          <a:p>
            <a:pPr marL="171450" lvl="2"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Pages found on the company website (4)</a:t>
            </a:r>
          </a:p>
        </p:txBody>
      </p:sp>
      <p:pic>
        <p:nvPicPr>
          <p:cNvPr id="3" name="Imagen 2">
            <a:extLst>
              <a:ext uri="{FF2B5EF4-FFF2-40B4-BE49-F238E27FC236}">
                <a16:creationId xmlns:a16="http://schemas.microsoft.com/office/drawing/2014/main" id="{EB2C8FF3-BEDB-2144-80DF-6AC327C386DC}"/>
              </a:ext>
            </a:extLst>
          </p:cNvPr>
          <p:cNvPicPr>
            <a:picLocks noChangeAspect="1"/>
          </p:cNvPicPr>
          <p:nvPr/>
        </p:nvPicPr>
        <p:blipFill>
          <a:blip r:embed="rId3"/>
          <a:stretch>
            <a:fillRect/>
          </a:stretch>
        </p:blipFill>
        <p:spPr>
          <a:xfrm>
            <a:off x="311700" y="2483645"/>
            <a:ext cx="2901291" cy="2450422"/>
          </a:xfrm>
          <a:prstGeom prst="rect">
            <a:avLst/>
          </a:prstGeom>
        </p:spPr>
      </p:pic>
      <p:pic>
        <p:nvPicPr>
          <p:cNvPr id="5" name="Imagen 4">
            <a:extLst>
              <a:ext uri="{FF2B5EF4-FFF2-40B4-BE49-F238E27FC236}">
                <a16:creationId xmlns:a16="http://schemas.microsoft.com/office/drawing/2014/main" id="{F9551119-0ED5-0A43-A1D1-C02CC3594555}"/>
              </a:ext>
            </a:extLst>
          </p:cNvPr>
          <p:cNvPicPr>
            <a:picLocks noChangeAspect="1"/>
          </p:cNvPicPr>
          <p:nvPr/>
        </p:nvPicPr>
        <p:blipFill>
          <a:blip r:embed="rId4"/>
          <a:stretch>
            <a:fillRect/>
          </a:stretch>
        </p:blipFill>
        <p:spPr>
          <a:xfrm>
            <a:off x="274800" y="2134332"/>
            <a:ext cx="4559300" cy="178949"/>
          </a:xfrm>
          <a:prstGeom prst="rect">
            <a:avLst/>
          </a:prstGeom>
        </p:spPr>
      </p:pic>
      <p:pic>
        <p:nvPicPr>
          <p:cNvPr id="7" name="Imagen 6">
            <a:extLst>
              <a:ext uri="{FF2B5EF4-FFF2-40B4-BE49-F238E27FC236}">
                <a16:creationId xmlns:a16="http://schemas.microsoft.com/office/drawing/2014/main" id="{831C78A8-A747-0A4D-A1E7-0E33DD12670E}"/>
              </a:ext>
            </a:extLst>
          </p:cNvPr>
          <p:cNvPicPr>
            <a:picLocks noChangeAspect="1"/>
          </p:cNvPicPr>
          <p:nvPr/>
        </p:nvPicPr>
        <p:blipFill>
          <a:blip r:embed="rId5"/>
          <a:stretch>
            <a:fillRect/>
          </a:stretch>
        </p:blipFill>
        <p:spPr>
          <a:xfrm>
            <a:off x="3540013" y="3243783"/>
            <a:ext cx="1571252" cy="115287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sym typeface="Roboto Black"/>
              </a:rPr>
              <a:t>2. User journey</a:t>
            </a:r>
            <a:endParaRPr dirty="0"/>
          </a:p>
        </p:txBody>
      </p:sp>
    </p:spTree>
    <p:extLst>
      <p:ext uri="{BB962C8B-B14F-4D97-AF65-F5344CB8AC3E}">
        <p14:creationId xmlns:p14="http://schemas.microsoft.com/office/powerpoint/2010/main" val="3546823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76200"/>
            <a:ext cx="8520600" cy="54239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2.1 Number of first touches by each campaign</a:t>
            </a:r>
            <a:endParaRPr sz="2400" b="1" dirty="0">
              <a:solidFill>
                <a:srgbClr val="295269"/>
              </a:solidFill>
              <a:latin typeface="Roboto"/>
              <a:ea typeface="Roboto"/>
              <a:cs typeface="Roboto"/>
              <a:sym typeface="Roboto"/>
            </a:endParaRPr>
          </a:p>
        </p:txBody>
      </p:sp>
      <p:sp>
        <p:nvSpPr>
          <p:cNvPr id="323" name="Shape 323"/>
          <p:cNvSpPr txBox="1"/>
          <p:nvPr/>
        </p:nvSpPr>
        <p:spPr>
          <a:xfrm>
            <a:off x="5497286" y="784664"/>
            <a:ext cx="3498526" cy="4113892"/>
          </a:xfrm>
          <a:prstGeom prst="rect">
            <a:avLst/>
          </a:prstGeom>
          <a:solidFill>
            <a:srgbClr val="D9D9D9"/>
          </a:solidFill>
          <a:ln>
            <a:noFill/>
          </a:ln>
        </p:spPr>
        <p:txBody>
          <a:bodyPr spcFirstLastPara="1" wrap="square" lIns="91425" tIns="91425" rIns="91425" bIns="91425" anchor="t" anchorCtr="0">
            <a:noAutofit/>
          </a:bodyPr>
          <a:lstStyle/>
          <a:p>
            <a:pPr>
              <a:buClr>
                <a:schemeClr val="dk1"/>
              </a:buClr>
              <a:buSzPts val="1100"/>
            </a:pPr>
            <a:r>
              <a:rPr lang="es-MX" sz="1100" dirty="0">
                <a:latin typeface="Courier New"/>
                <a:cs typeface="Courier New"/>
              </a:rPr>
              <a:t>WITH first_touch AS (</a:t>
            </a:r>
          </a:p>
          <a:p>
            <a:pPr>
              <a:buClr>
                <a:schemeClr val="dk1"/>
              </a:buClr>
              <a:buSzPts val="1100"/>
            </a:pPr>
            <a:r>
              <a:rPr lang="es-MX" sz="1100" dirty="0">
                <a:latin typeface="Courier New"/>
                <a:cs typeface="Courier New"/>
              </a:rPr>
              <a:t>       SELECT user_id,</a:t>
            </a:r>
          </a:p>
          <a:p>
            <a:pPr>
              <a:buClr>
                <a:schemeClr val="dk1"/>
              </a:buClr>
              <a:buSzPts val="1100"/>
            </a:pPr>
            <a:r>
              <a:rPr lang="es-MX" sz="1100" dirty="0">
                <a:latin typeface="Courier New"/>
                <a:cs typeface="Courier New"/>
              </a:rPr>
              <a:t>       MIN(timestamp) as first_touch_at</a:t>
            </a:r>
          </a:p>
          <a:p>
            <a:pPr>
              <a:buClr>
                <a:schemeClr val="dk1"/>
              </a:buClr>
              <a:buSzPts val="1100"/>
            </a:pPr>
            <a:r>
              <a:rPr lang="es-MX" sz="1100" dirty="0">
                <a:latin typeface="Courier New"/>
                <a:cs typeface="Courier New"/>
              </a:rPr>
              <a:t>       FROM page_visits</a:t>
            </a:r>
          </a:p>
          <a:p>
            <a:pPr>
              <a:buClr>
                <a:schemeClr val="dk1"/>
              </a:buClr>
              <a:buSzPts val="1100"/>
            </a:pPr>
            <a:r>
              <a:rPr lang="es-MX" sz="1100" dirty="0">
                <a:latin typeface="Courier New"/>
                <a:cs typeface="Courier New"/>
              </a:rPr>
              <a:t>       GROUP BY user_id)</a:t>
            </a:r>
          </a:p>
          <a:p>
            <a:pPr>
              <a:buClr>
                <a:schemeClr val="dk1"/>
              </a:buClr>
              <a:buSzPts val="1100"/>
            </a:pPr>
            <a:r>
              <a:rPr lang="es-MX" sz="1100" dirty="0">
                <a:latin typeface="Courier New"/>
                <a:cs typeface="Courier New"/>
              </a:rPr>
              <a:t>SELECT ft.user_id,</a:t>
            </a:r>
          </a:p>
          <a:p>
            <a:pPr>
              <a:buClr>
                <a:schemeClr val="dk1"/>
              </a:buClr>
              <a:buSzPts val="1100"/>
            </a:pPr>
            <a:r>
              <a:rPr lang="es-MX" sz="1100" dirty="0">
                <a:latin typeface="Courier New"/>
                <a:cs typeface="Courier New"/>
              </a:rPr>
              <a:t>       ft.first_touch_at,</a:t>
            </a:r>
          </a:p>
          <a:p>
            <a:pPr>
              <a:buClr>
                <a:schemeClr val="dk1"/>
              </a:buClr>
              <a:buSzPts val="1100"/>
            </a:pPr>
            <a:r>
              <a:rPr lang="es-MX" sz="1100" dirty="0">
                <a:latin typeface="Courier New"/>
                <a:cs typeface="Courier New"/>
              </a:rPr>
              <a:t>       pv.utm_source,</a:t>
            </a:r>
          </a:p>
          <a:p>
            <a:pPr>
              <a:buClr>
                <a:schemeClr val="dk1"/>
              </a:buClr>
              <a:buSzPts val="1100"/>
            </a:pPr>
            <a:r>
              <a:rPr lang="es-MX" sz="1100" dirty="0">
                <a:latin typeface="Courier New"/>
                <a:cs typeface="Courier New"/>
              </a:rPr>
              <a:t>       pv.utm_campaign,</a:t>
            </a:r>
          </a:p>
          <a:p>
            <a:pPr>
              <a:buClr>
                <a:schemeClr val="dk1"/>
              </a:buClr>
              <a:buSzPts val="1100"/>
            </a:pPr>
            <a:r>
              <a:rPr lang="es-MX" sz="1100" dirty="0">
                <a:latin typeface="Courier New"/>
                <a:cs typeface="Courier New"/>
              </a:rPr>
              <a:t>       COUNT(utm_campaign)AS “num_first_touches”</a:t>
            </a:r>
          </a:p>
          <a:p>
            <a:pPr>
              <a:buClr>
                <a:schemeClr val="dk1"/>
              </a:buClr>
              <a:buSzPts val="1100"/>
            </a:pPr>
            <a:r>
              <a:rPr lang="es-MX" sz="1100" dirty="0">
                <a:latin typeface="Courier New"/>
                <a:cs typeface="Courier New"/>
              </a:rPr>
              <a:t>FROM first_touch ft</a:t>
            </a:r>
          </a:p>
          <a:p>
            <a:pPr>
              <a:buClr>
                <a:schemeClr val="dk1"/>
              </a:buClr>
              <a:buSzPts val="1100"/>
            </a:pPr>
            <a:r>
              <a:rPr lang="es-MX" sz="1100" dirty="0">
                <a:latin typeface="Courier New"/>
                <a:cs typeface="Courier New"/>
              </a:rPr>
              <a:t>JOIN page_visits pv</a:t>
            </a:r>
          </a:p>
          <a:p>
            <a:pPr>
              <a:buClr>
                <a:schemeClr val="dk1"/>
              </a:buClr>
              <a:buSzPts val="1100"/>
            </a:pPr>
            <a:r>
              <a:rPr lang="es-MX" sz="1100" dirty="0">
                <a:latin typeface="Courier New"/>
                <a:cs typeface="Courier New"/>
              </a:rPr>
              <a:t>   ON ft.user_id = pv.user_id</a:t>
            </a:r>
          </a:p>
          <a:p>
            <a:pPr>
              <a:buClr>
                <a:schemeClr val="dk1"/>
              </a:buClr>
              <a:buSzPts val="1100"/>
            </a:pPr>
            <a:r>
              <a:rPr lang="es-MX" sz="1100" dirty="0">
                <a:latin typeface="Courier New"/>
                <a:cs typeface="Courier New"/>
              </a:rPr>
              <a:t>   AND ft.first_touch_at = pv.timestamp</a:t>
            </a:r>
          </a:p>
          <a:p>
            <a:pPr>
              <a:buClr>
                <a:schemeClr val="dk1"/>
              </a:buClr>
              <a:buSzPts val="1100"/>
            </a:pPr>
            <a:r>
              <a:rPr lang="es-MX" sz="1100" dirty="0">
                <a:latin typeface="Courier New"/>
                <a:cs typeface="Courier New"/>
              </a:rPr>
              <a:t>GROUP BY utm_campaign</a:t>
            </a:r>
          </a:p>
          <a:p>
            <a:pPr>
              <a:buClr>
                <a:schemeClr val="dk1"/>
              </a:buClr>
              <a:buSzPts val="1100"/>
            </a:pPr>
            <a:r>
              <a:rPr lang="es-MX" sz="1100" dirty="0">
                <a:latin typeface="Courier New"/>
                <a:cs typeface="Courier New"/>
              </a:rPr>
              <a:t>ORDER BY 5 DESC;</a:t>
            </a:r>
          </a:p>
          <a:p>
            <a:endParaRPr lang="es-MX" sz="1100" dirty="0">
              <a:latin typeface="Courier New"/>
              <a:cs typeface="Courier New"/>
            </a:endParaRPr>
          </a:p>
          <a:p>
            <a:endParaRPr lang="es-MX" sz="1100" dirty="0">
              <a:latin typeface="Courier New"/>
              <a:cs typeface="Courier New"/>
            </a:endParaRPr>
          </a:p>
          <a:p>
            <a:pPr>
              <a:buClr>
                <a:schemeClr val="dk1"/>
              </a:buClr>
              <a:buSzPts val="1100"/>
            </a:pPr>
            <a:endParaRPr sz="1100" dirty="0">
              <a:latin typeface="Courier New"/>
              <a:cs typeface="Courier New"/>
              <a:sym typeface="Courier New"/>
            </a:endParaRPr>
          </a:p>
          <a:p>
            <a:pPr marL="0" lvl="0" indent="0" rtl="0">
              <a:spcBef>
                <a:spcPts val="0"/>
              </a:spcBef>
              <a:spcAft>
                <a:spcPts val="0"/>
              </a:spcAft>
              <a:buNone/>
            </a:pPr>
            <a:endParaRPr sz="1100" dirty="0">
              <a:latin typeface="Courier New"/>
              <a:ea typeface="Courier New"/>
              <a:cs typeface="Courier New"/>
              <a:sym typeface="Courier New"/>
            </a:endParaRPr>
          </a:p>
        </p:txBody>
      </p:sp>
      <p:sp>
        <p:nvSpPr>
          <p:cNvPr id="324" name="Shape 324"/>
          <p:cNvSpPr txBox="1"/>
          <p:nvPr/>
        </p:nvSpPr>
        <p:spPr>
          <a:xfrm>
            <a:off x="148188" y="761207"/>
            <a:ext cx="5185811" cy="247184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latin typeface="Roboto"/>
                <a:ea typeface="Roboto"/>
                <a:cs typeface="Roboto"/>
                <a:sym typeface="Roboto"/>
              </a:rPr>
              <a:t>The following query helped to found the number of first touches each campaign is responsible for. This a good way to know how visitors initially discover the website. What was found from the latter is the following:</a:t>
            </a:r>
          </a:p>
          <a:p>
            <a:pPr lvl="0">
              <a:lnSpc>
                <a:spcPct val="115000"/>
              </a:lnSpc>
              <a:buClr>
                <a:schemeClr val="dk1"/>
              </a:buClr>
              <a:buSzPts val="1100"/>
            </a:pPr>
            <a:endParaRPr lang="en-US" sz="1200" dirty="0">
              <a:latin typeface="Roboto"/>
              <a:ea typeface="Roboto"/>
              <a:cs typeface="Roboto"/>
              <a:sym typeface="Roboto"/>
            </a:endParaRP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Only 4 out of the 8 campaigns are responsible for the first touches to the website.</a:t>
            </a: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Interview with </a:t>
            </a:r>
            <a:r>
              <a:rPr lang="en-US" sz="1200" dirty="0" err="1">
                <a:latin typeface="Roboto"/>
                <a:ea typeface="Roboto"/>
                <a:cs typeface="Roboto"/>
                <a:sym typeface="Roboto"/>
              </a:rPr>
              <a:t>CoolTshirts</a:t>
            </a:r>
            <a:r>
              <a:rPr lang="en-US" sz="1200" dirty="0">
                <a:latin typeface="Roboto"/>
                <a:ea typeface="Roboto"/>
                <a:cs typeface="Roboto"/>
                <a:sym typeface="Roboto"/>
              </a:rPr>
              <a:t> founder and getting to know cool T-shirts were the campaigns that were responsible for the highest number of first touches</a:t>
            </a: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The sources associated with these campaigns were medium and NYTimes.</a:t>
            </a:r>
            <a:endParaRPr lang="en-US" sz="1200" i="1" dirty="0">
              <a:latin typeface="Roboto"/>
              <a:ea typeface="Roboto"/>
              <a:cs typeface="Roboto"/>
              <a:sym typeface="Roboto"/>
            </a:endParaRPr>
          </a:p>
        </p:txBody>
      </p:sp>
      <p:pic>
        <p:nvPicPr>
          <p:cNvPr id="5" name="Imagen 4">
            <a:extLst>
              <a:ext uri="{FF2B5EF4-FFF2-40B4-BE49-F238E27FC236}">
                <a16:creationId xmlns:a16="http://schemas.microsoft.com/office/drawing/2014/main" id="{F9551119-0ED5-0A43-A1D1-C02CC3594555}"/>
              </a:ext>
            </a:extLst>
          </p:cNvPr>
          <p:cNvPicPr>
            <a:picLocks noChangeAspect="1"/>
          </p:cNvPicPr>
          <p:nvPr/>
        </p:nvPicPr>
        <p:blipFill>
          <a:blip r:embed="rId3"/>
          <a:stretch>
            <a:fillRect/>
          </a:stretch>
        </p:blipFill>
        <p:spPr>
          <a:xfrm>
            <a:off x="461443" y="3399396"/>
            <a:ext cx="4559300" cy="178949"/>
          </a:xfrm>
          <a:prstGeom prst="rect">
            <a:avLst/>
          </a:prstGeom>
        </p:spPr>
      </p:pic>
      <p:pic>
        <p:nvPicPr>
          <p:cNvPr id="4" name="Imagen 3">
            <a:extLst>
              <a:ext uri="{FF2B5EF4-FFF2-40B4-BE49-F238E27FC236}">
                <a16:creationId xmlns:a16="http://schemas.microsoft.com/office/drawing/2014/main" id="{DEA3CA53-AE65-DC4F-BA22-24C621AF2FE0}"/>
              </a:ext>
            </a:extLst>
          </p:cNvPr>
          <p:cNvPicPr>
            <a:picLocks noChangeAspect="1"/>
          </p:cNvPicPr>
          <p:nvPr/>
        </p:nvPicPr>
        <p:blipFill>
          <a:blip r:embed="rId4"/>
          <a:stretch>
            <a:fillRect/>
          </a:stretch>
        </p:blipFill>
        <p:spPr>
          <a:xfrm>
            <a:off x="0" y="3744685"/>
            <a:ext cx="5497286" cy="1153871"/>
          </a:xfrm>
          <a:prstGeom prst="rect">
            <a:avLst/>
          </a:prstGeom>
        </p:spPr>
      </p:pic>
    </p:spTree>
    <p:extLst>
      <p:ext uri="{BB962C8B-B14F-4D97-AF65-F5344CB8AC3E}">
        <p14:creationId xmlns:p14="http://schemas.microsoft.com/office/powerpoint/2010/main" val="3309354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76200"/>
            <a:ext cx="8520600" cy="54239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2.2 Number of last touches by each campaign</a:t>
            </a:r>
            <a:endParaRPr sz="2400" b="1" dirty="0">
              <a:solidFill>
                <a:srgbClr val="295269"/>
              </a:solidFill>
              <a:latin typeface="Roboto"/>
              <a:ea typeface="Roboto"/>
              <a:cs typeface="Roboto"/>
              <a:sym typeface="Roboto"/>
            </a:endParaRPr>
          </a:p>
        </p:txBody>
      </p:sp>
      <p:sp>
        <p:nvSpPr>
          <p:cNvPr id="323" name="Shape 323"/>
          <p:cNvSpPr txBox="1"/>
          <p:nvPr/>
        </p:nvSpPr>
        <p:spPr>
          <a:xfrm>
            <a:off x="5519058" y="680858"/>
            <a:ext cx="3498526" cy="4261256"/>
          </a:xfrm>
          <a:prstGeom prst="rect">
            <a:avLst/>
          </a:prstGeom>
          <a:solidFill>
            <a:srgbClr val="D9D9D9"/>
          </a:solidFill>
          <a:ln>
            <a:noFill/>
          </a:ln>
        </p:spPr>
        <p:txBody>
          <a:bodyPr spcFirstLastPara="1" wrap="square" lIns="91425" tIns="91425" rIns="91425" bIns="91425" anchor="t" anchorCtr="0">
            <a:noAutofit/>
          </a:bodyPr>
          <a:lstStyle/>
          <a:p>
            <a:pPr>
              <a:buClr>
                <a:schemeClr val="dk1"/>
              </a:buClr>
              <a:buSzPts val="1100"/>
            </a:pPr>
            <a:r>
              <a:rPr lang="es-MX" sz="1100" dirty="0">
                <a:latin typeface="Courier New"/>
                <a:cs typeface="Courier New"/>
              </a:rPr>
              <a:t>WITH last_touch AS (</a:t>
            </a:r>
          </a:p>
          <a:p>
            <a:pPr>
              <a:buClr>
                <a:schemeClr val="dk1"/>
              </a:buClr>
              <a:buSzPts val="1100"/>
            </a:pPr>
            <a:r>
              <a:rPr lang="es-MX" sz="1100" dirty="0">
                <a:latin typeface="Courier New"/>
                <a:cs typeface="Courier New"/>
              </a:rPr>
              <a:t>    SELECT user_id,</a:t>
            </a:r>
          </a:p>
          <a:p>
            <a:pPr>
              <a:buClr>
                <a:schemeClr val="dk1"/>
              </a:buClr>
              <a:buSzPts val="1100"/>
            </a:pPr>
            <a:r>
              <a:rPr lang="es-MX" sz="1100" dirty="0">
                <a:latin typeface="Courier New"/>
                <a:cs typeface="Courier New"/>
              </a:rPr>
              <a:t>    MAX(timestamp) as last_touch_at</a:t>
            </a:r>
          </a:p>
          <a:p>
            <a:pPr>
              <a:buClr>
                <a:schemeClr val="dk1"/>
              </a:buClr>
              <a:buSzPts val="1100"/>
            </a:pPr>
            <a:r>
              <a:rPr lang="es-MX" sz="1100" dirty="0">
                <a:latin typeface="Courier New"/>
                <a:cs typeface="Courier New"/>
              </a:rPr>
              <a:t>    FROM page_visits</a:t>
            </a:r>
          </a:p>
          <a:p>
            <a:pPr>
              <a:buClr>
                <a:schemeClr val="dk1"/>
              </a:buClr>
              <a:buSzPts val="1100"/>
            </a:pPr>
            <a:r>
              <a:rPr lang="es-MX" sz="1100" dirty="0">
                <a:latin typeface="Courier New"/>
                <a:cs typeface="Courier New"/>
              </a:rPr>
              <a:t>    GROUP BY user_id)</a:t>
            </a:r>
          </a:p>
          <a:p>
            <a:pPr>
              <a:buClr>
                <a:schemeClr val="dk1"/>
              </a:buClr>
              <a:buSzPts val="1100"/>
            </a:pPr>
            <a:r>
              <a:rPr lang="es-MX" sz="1100" dirty="0">
                <a:latin typeface="Courier New"/>
                <a:cs typeface="Courier New"/>
              </a:rPr>
              <a:t>SELECT lt.user_id,</a:t>
            </a:r>
          </a:p>
          <a:p>
            <a:pPr>
              <a:buClr>
                <a:schemeClr val="dk1"/>
              </a:buClr>
              <a:buSzPts val="1100"/>
            </a:pPr>
            <a:r>
              <a:rPr lang="es-MX" sz="1100" dirty="0">
                <a:latin typeface="Courier New"/>
                <a:cs typeface="Courier New"/>
              </a:rPr>
              <a:t>    lt.last_touch_at,</a:t>
            </a:r>
          </a:p>
          <a:p>
            <a:pPr>
              <a:buClr>
                <a:schemeClr val="dk1"/>
              </a:buClr>
              <a:buSzPts val="1100"/>
            </a:pPr>
            <a:r>
              <a:rPr lang="es-MX" sz="1100" dirty="0">
                <a:latin typeface="Courier New"/>
                <a:cs typeface="Courier New"/>
              </a:rPr>
              <a:t>    pv.utm_source,</a:t>
            </a:r>
          </a:p>
          <a:p>
            <a:pPr>
              <a:buClr>
                <a:schemeClr val="dk1"/>
              </a:buClr>
              <a:buSzPts val="1100"/>
            </a:pPr>
            <a:r>
              <a:rPr lang="es-MX" sz="1100" dirty="0">
                <a:latin typeface="Courier New"/>
                <a:cs typeface="Courier New"/>
              </a:rPr>
              <a:t>    pv.utm_campaign,</a:t>
            </a:r>
          </a:p>
          <a:p>
            <a:pPr>
              <a:buClr>
                <a:schemeClr val="dk1"/>
              </a:buClr>
              <a:buSzPts val="1100"/>
            </a:pPr>
            <a:r>
              <a:rPr lang="es-MX" sz="1100" dirty="0">
                <a:latin typeface="Courier New"/>
                <a:cs typeface="Courier New"/>
              </a:rPr>
              <a:t>    COUNT(utm_campaign) AS ”num_last_touches”</a:t>
            </a:r>
          </a:p>
          <a:p>
            <a:pPr>
              <a:buClr>
                <a:schemeClr val="dk1"/>
              </a:buClr>
              <a:buSzPts val="1100"/>
            </a:pPr>
            <a:r>
              <a:rPr lang="es-MX" sz="1100" dirty="0">
                <a:latin typeface="Courier New"/>
                <a:cs typeface="Courier New"/>
              </a:rPr>
              <a:t>FROM last_touch lt</a:t>
            </a:r>
          </a:p>
          <a:p>
            <a:pPr>
              <a:buClr>
                <a:schemeClr val="dk1"/>
              </a:buClr>
              <a:buSzPts val="1100"/>
            </a:pPr>
            <a:r>
              <a:rPr lang="es-MX" sz="1100" dirty="0">
                <a:latin typeface="Courier New"/>
                <a:cs typeface="Courier New"/>
              </a:rPr>
              <a:t>JOIN page_visits pv</a:t>
            </a:r>
          </a:p>
          <a:p>
            <a:pPr>
              <a:buClr>
                <a:schemeClr val="dk1"/>
              </a:buClr>
              <a:buSzPts val="1100"/>
            </a:pPr>
            <a:r>
              <a:rPr lang="es-MX" sz="1100" dirty="0">
                <a:latin typeface="Courier New"/>
                <a:cs typeface="Courier New"/>
              </a:rPr>
              <a:t>    ON lt.user_id = pv.user_id</a:t>
            </a:r>
          </a:p>
          <a:p>
            <a:pPr>
              <a:buClr>
                <a:schemeClr val="dk1"/>
              </a:buClr>
              <a:buSzPts val="1100"/>
            </a:pPr>
            <a:r>
              <a:rPr lang="es-MX" sz="1100" dirty="0">
                <a:latin typeface="Courier New"/>
                <a:cs typeface="Courier New"/>
              </a:rPr>
              <a:t>    AND lt.last_touch_at = pv.timestamp</a:t>
            </a:r>
          </a:p>
          <a:p>
            <a:pPr>
              <a:buClr>
                <a:schemeClr val="dk1"/>
              </a:buClr>
              <a:buSzPts val="1100"/>
            </a:pPr>
            <a:r>
              <a:rPr lang="es-MX" sz="1100" dirty="0">
                <a:latin typeface="Courier New"/>
                <a:cs typeface="Courier New"/>
              </a:rPr>
              <a:t>GROUP BY utm_campaign</a:t>
            </a:r>
          </a:p>
          <a:p>
            <a:pPr>
              <a:buClr>
                <a:schemeClr val="dk1"/>
              </a:buClr>
              <a:buSzPts val="1100"/>
            </a:pPr>
            <a:r>
              <a:rPr lang="es-MX" sz="1100" dirty="0">
                <a:latin typeface="Courier New"/>
                <a:cs typeface="Courier New"/>
              </a:rPr>
              <a:t>ORDER BY 5 DESC;</a:t>
            </a:r>
          </a:p>
          <a:p>
            <a:endParaRPr lang="es-MX" sz="1100" dirty="0">
              <a:latin typeface="Courier New"/>
              <a:cs typeface="Courier New"/>
            </a:endParaRPr>
          </a:p>
          <a:p>
            <a:endParaRPr lang="es-MX" sz="1100" dirty="0">
              <a:latin typeface="Courier New"/>
              <a:cs typeface="Courier New"/>
            </a:endParaRPr>
          </a:p>
          <a:p>
            <a:pPr>
              <a:buClr>
                <a:schemeClr val="dk1"/>
              </a:buClr>
              <a:buSzPts val="1100"/>
            </a:pPr>
            <a:endParaRPr sz="1100" dirty="0">
              <a:latin typeface="Courier New"/>
              <a:cs typeface="Courier New"/>
              <a:sym typeface="Courier New"/>
            </a:endParaRPr>
          </a:p>
          <a:p>
            <a:pPr marL="0" lvl="0" indent="0" rtl="0">
              <a:spcBef>
                <a:spcPts val="0"/>
              </a:spcBef>
              <a:spcAft>
                <a:spcPts val="0"/>
              </a:spcAft>
              <a:buNone/>
            </a:pPr>
            <a:endParaRPr sz="1100" dirty="0">
              <a:latin typeface="Courier New"/>
              <a:ea typeface="Courier New"/>
              <a:cs typeface="Courier New"/>
              <a:sym typeface="Courier New"/>
            </a:endParaRPr>
          </a:p>
        </p:txBody>
      </p:sp>
      <p:sp>
        <p:nvSpPr>
          <p:cNvPr id="324" name="Shape 324"/>
          <p:cNvSpPr txBox="1"/>
          <p:nvPr/>
        </p:nvSpPr>
        <p:spPr>
          <a:xfrm>
            <a:off x="297371" y="680858"/>
            <a:ext cx="4949543" cy="207983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latin typeface="Roboto"/>
                <a:ea typeface="Roboto"/>
                <a:cs typeface="Roboto"/>
                <a:sym typeface="Roboto"/>
              </a:rPr>
              <a:t>The following query helped to found the number of last touches each campaign is responsible for.  The latter is useful because it can be known how visitors are drawn back to a website. What was found in the following:</a:t>
            </a:r>
          </a:p>
          <a:p>
            <a:pPr lvl="0">
              <a:lnSpc>
                <a:spcPct val="115000"/>
              </a:lnSpc>
              <a:buClr>
                <a:schemeClr val="dk1"/>
              </a:buClr>
              <a:buSzPts val="1100"/>
            </a:pPr>
            <a:endParaRPr lang="en-US" sz="1200" dirty="0">
              <a:latin typeface="Roboto"/>
              <a:ea typeface="Roboto"/>
              <a:cs typeface="Roboto"/>
              <a:sym typeface="Roboto"/>
            </a:endParaRP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The 8 campaigns are responsible for all the last touches.</a:t>
            </a: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Weekly newsletter and retargeting ad are the campaigns that are responsible for the highest number of last touches</a:t>
            </a: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The sources associated with this campaign are email and Facebook.</a:t>
            </a:r>
            <a:endParaRPr lang="en-US" sz="1200" i="1" dirty="0">
              <a:latin typeface="Roboto"/>
              <a:ea typeface="Roboto"/>
              <a:cs typeface="Roboto"/>
              <a:sym typeface="Roboto"/>
            </a:endParaRPr>
          </a:p>
        </p:txBody>
      </p:sp>
      <p:pic>
        <p:nvPicPr>
          <p:cNvPr id="5" name="Imagen 4">
            <a:extLst>
              <a:ext uri="{FF2B5EF4-FFF2-40B4-BE49-F238E27FC236}">
                <a16:creationId xmlns:a16="http://schemas.microsoft.com/office/drawing/2014/main" id="{F9551119-0ED5-0A43-A1D1-C02CC3594555}"/>
              </a:ext>
            </a:extLst>
          </p:cNvPr>
          <p:cNvPicPr>
            <a:picLocks noChangeAspect="1"/>
          </p:cNvPicPr>
          <p:nvPr/>
        </p:nvPicPr>
        <p:blipFill>
          <a:blip r:embed="rId3"/>
          <a:stretch>
            <a:fillRect/>
          </a:stretch>
        </p:blipFill>
        <p:spPr>
          <a:xfrm>
            <a:off x="492492" y="2967428"/>
            <a:ext cx="4559300" cy="178949"/>
          </a:xfrm>
          <a:prstGeom prst="rect">
            <a:avLst/>
          </a:prstGeom>
        </p:spPr>
      </p:pic>
      <p:pic>
        <p:nvPicPr>
          <p:cNvPr id="3" name="Imagen 2">
            <a:extLst>
              <a:ext uri="{FF2B5EF4-FFF2-40B4-BE49-F238E27FC236}">
                <a16:creationId xmlns:a16="http://schemas.microsoft.com/office/drawing/2014/main" id="{CF9B4C20-4F7D-6643-97C4-720F71EC8B4D}"/>
              </a:ext>
            </a:extLst>
          </p:cNvPr>
          <p:cNvPicPr>
            <a:picLocks noChangeAspect="1"/>
          </p:cNvPicPr>
          <p:nvPr/>
        </p:nvPicPr>
        <p:blipFill>
          <a:blip r:embed="rId4"/>
          <a:stretch>
            <a:fillRect/>
          </a:stretch>
        </p:blipFill>
        <p:spPr>
          <a:xfrm>
            <a:off x="0" y="3353114"/>
            <a:ext cx="5421086" cy="1487412"/>
          </a:xfrm>
          <a:prstGeom prst="rect">
            <a:avLst/>
          </a:prstGeom>
        </p:spPr>
      </p:pic>
    </p:spTree>
    <p:extLst>
      <p:ext uri="{BB962C8B-B14F-4D97-AF65-F5344CB8AC3E}">
        <p14:creationId xmlns:p14="http://schemas.microsoft.com/office/powerpoint/2010/main" val="164137061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1068</TotalTime>
  <Words>1425</Words>
  <Application>Microsoft Macintosh PowerPoint</Application>
  <PresentationFormat>Presentación en pantalla (16:9)</PresentationFormat>
  <Paragraphs>155</Paragraphs>
  <Slides>13</Slides>
  <Notes>10</Notes>
  <HiddenSlides>0</HiddenSlides>
  <MMClips>0</MMClips>
  <ScaleCrop>false</ScaleCrop>
  <HeadingPairs>
    <vt:vector size="6" baseType="variant">
      <vt:variant>
        <vt:lpstr>Fuentes usadas</vt:lpstr>
      </vt:variant>
      <vt:variant>
        <vt:i4>6</vt:i4>
      </vt:variant>
      <vt:variant>
        <vt:lpstr>Tema</vt:lpstr>
      </vt:variant>
      <vt:variant>
        <vt:i4>3</vt:i4>
      </vt:variant>
      <vt:variant>
        <vt:lpstr>Títulos de diapositiva</vt:lpstr>
      </vt:variant>
      <vt:variant>
        <vt:i4>13</vt:i4>
      </vt:variant>
    </vt:vector>
  </HeadingPairs>
  <TitlesOfParts>
    <vt:vector size="22" baseType="lpstr">
      <vt:lpstr>Roboto Thin</vt:lpstr>
      <vt:lpstr>Arial</vt:lpstr>
      <vt:lpstr>Dosis</vt:lpstr>
      <vt:lpstr>Courier New</vt:lpstr>
      <vt:lpstr>Roboto</vt:lpstr>
      <vt:lpstr>Roboto Black</vt:lpstr>
      <vt:lpstr>Simple Light</vt:lpstr>
      <vt:lpstr>Simple Light</vt:lpstr>
      <vt:lpstr>Simple Light</vt:lpstr>
      <vt:lpstr>Presentación de PowerPoint</vt:lpstr>
      <vt:lpstr>Table of Contents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Iván Michel Velázquez Martínez</cp:lastModifiedBy>
  <cp:revision>49</cp:revision>
  <dcterms:modified xsi:type="dcterms:W3CDTF">2020-07-07T23:01:30Z</dcterms:modified>
</cp:coreProperties>
</file>